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48" r:id="rId2"/>
    <p:sldMasterId id="2147483659" r:id="rId3"/>
    <p:sldMasterId id="2147483669" r:id="rId4"/>
  </p:sldMasterIdLst>
  <p:notesMasterIdLst>
    <p:notesMasterId r:id="rId25"/>
  </p:notesMasterIdLst>
  <p:sldIdLst>
    <p:sldId id="713" r:id="rId5"/>
    <p:sldId id="710" r:id="rId6"/>
    <p:sldId id="714" r:id="rId7"/>
    <p:sldId id="715" r:id="rId8"/>
    <p:sldId id="717" r:id="rId9"/>
    <p:sldId id="716" r:id="rId10"/>
    <p:sldId id="719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727" r:id="rId19"/>
    <p:sldId id="728" r:id="rId20"/>
    <p:sldId id="729" r:id="rId21"/>
    <p:sldId id="731" r:id="rId22"/>
    <p:sldId id="733" r:id="rId23"/>
    <p:sldId id="734" r:id="rId24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emplates" id="{3540F3E4-3A56-594D-A98C-62123F4F527F}">
          <p14:sldIdLst>
            <p14:sldId id="713"/>
            <p14:sldId id="710"/>
            <p14:sldId id="714"/>
            <p14:sldId id="715"/>
            <p14:sldId id="717"/>
            <p14:sldId id="716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1"/>
            <p14:sldId id="733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FDEAD2"/>
    <a:srgbClr val="A6CC57"/>
    <a:srgbClr val="00A8B6"/>
    <a:srgbClr val="BF5700"/>
    <a:srgbClr val="C6531F"/>
    <a:srgbClr val="C01338"/>
    <a:srgbClr val="C00000"/>
    <a:srgbClr val="79C82A"/>
    <a:srgbClr val="DE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5" autoAdjust="0"/>
    <p:restoredTop sz="90890" autoAdjust="0"/>
  </p:normalViewPr>
  <p:slideViewPr>
    <p:cSldViewPr>
      <p:cViewPr varScale="1">
        <p:scale>
          <a:sx n="137" d="100"/>
          <a:sy n="137" d="100"/>
        </p:scale>
        <p:origin x="192" y="4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1/13/26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247774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99C950-0CDD-A035-08FD-C97C2EA2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AAB63-BA0D-1EFC-E588-07C01114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ABC10CF-4DF4-AB0D-7ECE-A28A5589B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CF270B-CF5E-9E77-5076-42112E76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64A62F6-9C8C-4AF8-2097-9E4778C64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FDDF1D8-13EC-9DA1-34E9-C1C120DC3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2496"/>
            <a:ext cx="8229600" cy="295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ce312-zhao.github.io/code/example.cp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wikis.utexas.edu/wiki/spaces/eceit/pages/37753369/UT+VP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wikis.utexas.edu/wiki/spaces/eceit/pages/37752870/ECE+Linux+Application+Servers" TargetMode="External"/><Relationship Id="rId2" Type="http://schemas.openxmlformats.org/officeDocument/2006/relationships/hyperlink" Target="https://utdirect.utexas.edu/apps/ece/db/acm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bc123@mario.ece.utexas.edu" TargetMode="External"/><Relationship Id="rId2" Type="http://schemas.openxmlformats.org/officeDocument/2006/relationships/hyperlink" Target="https://mobaxterm.mobatek.net/download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ce312-zhao.github.io/code/lrc_setup.s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411480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endParaRPr lang="en-US" sz="1400" b="0" i="0" cap="all" baseline="0" dirty="0">
              <a:latin typeface="Arial Black" charset="0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January 14, 2026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/>
              <a:t>RECITATION 1: Environment Setup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02920" y="3333749"/>
            <a:ext cx="793242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ECE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5E765-473A-6A36-B753-F5877BB60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3B2ADA-7A36-4997-3EE3-2EF97F2B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Quick Linux Terminal Basics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CA1C0-AAAC-812E-C837-0498FAEFD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25656"/>
            <a:ext cx="3200400" cy="368449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open a terminal inside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VSCode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click on “Terminal” in the top left corner, then “New Terminal”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will give you 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SSH’ed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terminal in the LRC server, just embedded in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VSCode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GUI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are some basic CLI commands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624591-473B-FFB7-0125-81F63667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04893"/>
              </p:ext>
            </p:extLst>
          </p:nvPr>
        </p:nvGraphicFramePr>
        <p:xfrm>
          <a:off x="4114800" y="1336153"/>
          <a:ext cx="443515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576">
                  <a:extLst>
                    <a:ext uri="{9D8B030D-6E8A-4147-A177-3AD203B41FA5}">
                      <a16:colId xmlns:a16="http://schemas.microsoft.com/office/drawing/2014/main" val="1025569467"/>
                    </a:ext>
                  </a:extLst>
                </a:gridCol>
                <a:gridCol w="2217576">
                  <a:extLst>
                    <a:ext uri="{9D8B030D-6E8A-4147-A177-3AD203B41FA5}">
                      <a16:colId xmlns:a16="http://schemas.microsoft.com/office/drawing/2014/main" val="424778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it is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does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7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pwd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Print the path to your current directory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 all files in this directory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mkdir</a:t>
                      </a:r>
                      <a:r>
                        <a:rPr lang="en-US" dirty="0"/>
                        <a:t> &lt;</a:t>
                      </a:r>
                      <a:r>
                        <a:rPr lang="en-US" dirty="0" err="1"/>
                        <a:t>dirname</a:t>
                      </a:r>
                      <a:r>
                        <a:rPr lang="en-US" dirty="0"/>
                        <a:t>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a directory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7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touch &lt;filename&gt;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a file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 &lt;filename&gt;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Print the contents of a file to the command line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15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12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332B0-7E3C-2C8A-AF9D-F1AE4CE54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D459B-F9D4-B836-E30E-E14EDAC2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Quick Linux Terminal Basics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D0C58B-E17E-D26F-D5BF-47D5D70EC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49019"/>
              </p:ext>
            </p:extLst>
          </p:nvPr>
        </p:nvGraphicFramePr>
        <p:xfrm>
          <a:off x="31104" y="1297169"/>
          <a:ext cx="443515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576">
                  <a:extLst>
                    <a:ext uri="{9D8B030D-6E8A-4147-A177-3AD203B41FA5}">
                      <a16:colId xmlns:a16="http://schemas.microsoft.com/office/drawing/2014/main" val="1025569467"/>
                    </a:ext>
                  </a:extLst>
                </a:gridCol>
                <a:gridCol w="2217576">
                  <a:extLst>
                    <a:ext uri="{9D8B030D-6E8A-4147-A177-3AD203B41FA5}">
                      <a16:colId xmlns:a16="http://schemas.microsoft.com/office/drawing/2014/main" val="4247783716"/>
                    </a:ext>
                  </a:extLst>
                </a:gridCol>
              </a:tblGrid>
              <a:tr h="305526">
                <a:tc>
                  <a:txBody>
                    <a:bodyPr/>
                    <a:lstStyle/>
                    <a:p>
                      <a:r>
                        <a:rPr lang="en-US" dirty="0"/>
                        <a:t>What it is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does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7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 &lt;</a:t>
                      </a:r>
                      <a:r>
                        <a:rPr lang="en-US" dirty="0" err="1"/>
                        <a:t>dir</a:t>
                      </a:r>
                      <a:r>
                        <a:rPr lang="en-US" dirty="0"/>
                        <a:t> name&gt;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 to a specific directory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1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 ..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 to the directory above this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7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 ~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 to your home directory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wget</a:t>
                      </a:r>
                      <a:r>
                        <a:rPr lang="en-US" dirty="0"/>
                        <a:t> &lt;URL&gt;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Download a file from the internet using the provided URL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415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DAEE1D-4077-B024-6A82-107338F22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91579"/>
              </p:ext>
            </p:extLst>
          </p:nvPr>
        </p:nvGraphicFramePr>
        <p:xfrm>
          <a:off x="4677745" y="1292089"/>
          <a:ext cx="443515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576">
                  <a:extLst>
                    <a:ext uri="{9D8B030D-6E8A-4147-A177-3AD203B41FA5}">
                      <a16:colId xmlns:a16="http://schemas.microsoft.com/office/drawing/2014/main" val="4268636100"/>
                    </a:ext>
                  </a:extLst>
                </a:gridCol>
                <a:gridCol w="2217576">
                  <a:extLst>
                    <a:ext uri="{9D8B030D-6E8A-4147-A177-3AD203B41FA5}">
                      <a16:colId xmlns:a16="http://schemas.microsoft.com/office/drawing/2014/main" val="4195070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it is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does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2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 &lt;file 1&gt; &lt;file 2&gt;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Copy the contents of file 1 into file 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0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mv &lt;file&gt; &lt;</a:t>
                      </a:r>
                      <a:r>
                        <a:rPr lang="en-US" dirty="0" err="1"/>
                        <a:t>dir</a:t>
                      </a:r>
                      <a:r>
                        <a:rPr lang="en-US" dirty="0"/>
                        <a:t>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 a file into a different directory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5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mv &lt;file 1&gt; &lt;file 2&gt;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a file’s name from “file 1” to “file 2”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8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echo Hello World!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Print “Hello World!” to the terminal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84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F22A6-DC84-7BC6-9C50-467985A2C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76EC9-0CBC-3087-999B-800C3497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Compiling and Running in Linux CLI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4F331-B18E-3809-149B-EFAF07793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8750"/>
            <a:ext cx="8229600" cy="385198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Compiling a C file from the command line: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-o &lt;executable name&gt; &lt;list of all C files&gt;</a:t>
            </a:r>
          </a:p>
          <a:p>
            <a:pPr marL="0" indent="0">
              <a:buNone/>
            </a:pPr>
            <a:endParaRPr lang="en-US" sz="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E.g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-o example 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example.c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Compiling a C++ file from the command line: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g++ -o &lt;executable name&gt; &lt;list of all C++ files&gt;</a:t>
            </a:r>
          </a:p>
          <a:p>
            <a:pPr marL="0" indent="0">
              <a:buNone/>
            </a:pPr>
            <a:endParaRPr lang="en-US" sz="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E.g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g++ -o example 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example.cpp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Running your new executable file from the command line: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./&lt;executable name&gt;</a:t>
            </a:r>
          </a:p>
          <a:p>
            <a:pPr marL="0" indent="0">
              <a:buNone/>
            </a:pPr>
            <a:endParaRPr lang="en-US" sz="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E.g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./example</a:t>
            </a:r>
          </a:p>
        </p:txBody>
      </p:sp>
    </p:spTree>
    <p:extLst>
      <p:ext uri="{BB962C8B-B14F-4D97-AF65-F5344CB8AC3E}">
        <p14:creationId xmlns:p14="http://schemas.microsoft.com/office/powerpoint/2010/main" val="394476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25F54-6CEF-B23D-F1ED-2A7CFACA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A76927-1EAF-FE91-D2FB-D2EEF0B5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Compiling and Running in Linux CLI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37D66-2C43-BEC4-D3EB-36A91DF0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8750"/>
            <a:ext cx="8229600" cy="385198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Let’s test everything out!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 a new folder for an example project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recitation1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cd recitation1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Download example file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BF5700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https://ece312-zhao.github.io/code/example.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cpp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Compile and run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g++ -o example 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example.cpp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./example</a:t>
            </a:r>
          </a:p>
        </p:txBody>
      </p:sp>
    </p:spTree>
    <p:extLst>
      <p:ext uri="{BB962C8B-B14F-4D97-AF65-F5344CB8AC3E}">
        <p14:creationId xmlns:p14="http://schemas.microsoft.com/office/powerpoint/2010/main" val="391965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F0D3-1C96-3BDC-AE76-845E2707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80A34-996A-CDBD-216A-C70B760F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Setting Up VPN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56E77-A3CD-8CAB-2B4C-CC7F5B4C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0"/>
            <a:ext cx="8229600" cy="3851987"/>
          </a:xfrm>
        </p:spPr>
        <p:txBody>
          <a:bodyPr>
            <a:normAutofit/>
          </a:bodyPr>
          <a:lstStyle/>
          <a:p>
            <a:r>
              <a:rPr lang="en-US" sz="1800" dirty="0"/>
              <a:t>If you want to access the LRC server off campus, you will need UT’s VPN client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Follow the instructions here to set up UT Cisco VPN: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https://cloud.wikis.utexas.edu/wiki/spaces/eceit/pages/37753369/UT+VPN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9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C2CC1-A8F8-7AE9-79BF-B3BAECC8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9A9E9-9A61-4C4B-1E86-59C06AFD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Installing Other Extensions on </a:t>
            </a:r>
            <a:r>
              <a:rPr lang="en-US" sz="3200" dirty="0" err="1"/>
              <a:t>VSCode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1464E-DC2F-536D-75E2-7F171CA2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8750"/>
            <a:ext cx="8229600" cy="13716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will be using Code Runner to help run and debug code inside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VSCode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 sure your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VSCode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window is the one connected to LRC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Bottom left corner should say “SSH: &lt;client name&gt;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Install the C/C++ and Code Runner extensions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118;p18">
            <a:extLst>
              <a:ext uri="{FF2B5EF4-FFF2-40B4-BE49-F238E27FC236}">
                <a16:creationId xmlns:a16="http://schemas.microsoft.com/office/drawing/2014/main" id="{BADBECB8-0706-5DE2-33C3-6FE4EADF1D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2318" y="3028950"/>
            <a:ext cx="3528575" cy="10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9;p18">
            <a:extLst>
              <a:ext uri="{FF2B5EF4-FFF2-40B4-BE49-F238E27FC236}">
                <a16:creationId xmlns:a16="http://schemas.microsoft.com/office/drawing/2014/main" id="{88B258D0-813D-BC3C-CA49-705A94CA0C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028950"/>
            <a:ext cx="3672101" cy="109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1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8D513-EBC5-BD72-B184-242D171D3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B744AE-E35C-28B9-5B76-EE82C88C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Configuring Code Runner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58745-1694-FEB2-175D-AF2F3951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938" y="1143000"/>
            <a:ext cx="3235778" cy="35814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the Code Runner Extension page, click the little gear icon, then click “Settings”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Scroll to “Executor Map” and click on “Edit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settings.json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Inside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settings.json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change the C and C++ lines as shown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Check the two additional boxes shown as well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26;p19">
            <a:extLst>
              <a:ext uri="{FF2B5EF4-FFF2-40B4-BE49-F238E27FC236}">
                <a16:creationId xmlns:a16="http://schemas.microsoft.com/office/drawing/2014/main" id="{CEA009BE-6476-6019-008D-293E5EC80F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089" y="1172158"/>
            <a:ext cx="2977243" cy="160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8;p19">
            <a:extLst>
              <a:ext uri="{FF2B5EF4-FFF2-40B4-BE49-F238E27FC236}">
                <a16:creationId xmlns:a16="http://schemas.microsoft.com/office/drawing/2014/main" id="{CCD4E238-89F3-6C7E-A085-BB191E8878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090" y="2926484"/>
            <a:ext cx="2977243" cy="5910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BE4F63-A8E5-17A6-CA1F-D3CBBBA036DA}"/>
              </a:ext>
            </a:extLst>
          </p:cNvPr>
          <p:cNvSpPr txBox="1"/>
          <p:nvPr/>
        </p:nvSpPr>
        <p:spPr>
          <a:xfrm>
            <a:off x="6400800" y="1172158"/>
            <a:ext cx="2516932" cy="1754326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"c": "cd $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dir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&amp;&amp; 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gcc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*.c -o $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fileNameWithoutExt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&amp;&amp; $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dir$fileNameWithoutExt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"</a:t>
            </a:r>
            <a:endParaRPr lang="en-US" sz="1800" b="1" dirty="0">
              <a:solidFill>
                <a:schemeClr val="bg2"/>
              </a:solidFill>
              <a:latin typeface="Courier New" panose="02070309020205020404" pitchFamily="49" charset="0"/>
              <a:ea typeface="Lato"/>
              <a:cs typeface="Courier New" panose="02070309020205020404" pitchFamily="49" charset="0"/>
              <a:sym typeface="La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6BFC8-1EC0-6C46-2BCA-E91B58AB7142}"/>
              </a:ext>
            </a:extLst>
          </p:cNvPr>
          <p:cNvSpPr txBox="1"/>
          <p:nvPr/>
        </p:nvSpPr>
        <p:spPr>
          <a:xfrm>
            <a:off x="6375918" y="3115564"/>
            <a:ext cx="2541814" cy="1754326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"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cpp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": "cd $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dir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&amp;&amp; g++ *.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cpp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-o $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fileNameWithoutExt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&amp;&amp; $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dir$fileNameWithoutExt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"</a:t>
            </a:r>
          </a:p>
        </p:txBody>
      </p:sp>
      <p:pic>
        <p:nvPicPr>
          <p:cNvPr id="12" name="Google Shape;130;p19">
            <a:extLst>
              <a:ext uri="{FF2B5EF4-FFF2-40B4-BE49-F238E27FC236}">
                <a16:creationId xmlns:a16="http://schemas.microsoft.com/office/drawing/2014/main" id="{199F3B45-213B-ADEA-0703-BB835CBC29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7601" y="3640105"/>
            <a:ext cx="2977243" cy="1217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14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54F4F-1C56-F000-B377-AE533F13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9F5EAE-A8E3-3970-3137-510968F7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Running Code with Code Runner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4A17D-B01C-4813-B950-EC8388CD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3" y="1274405"/>
            <a:ext cx="2772747" cy="386909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File-&gt;Open Folder and type the path of the folder where your code is located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AD7B34-5AC4-37CA-1A07-E4A8F204D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971550"/>
            <a:ext cx="5830541" cy="38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3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D0D13-7004-868B-BA5D-9FFDBCA4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BFC170-304F-92AE-DAA8-52BF14BE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Running Code with Code Runner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3D7D9-D6FF-ABF0-6B58-EB689D24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3" y="1173324"/>
            <a:ext cx="8534400" cy="61154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Open the main project file, then click “Debug C/C++ File” in the top right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“g++” option from the dropdown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F8A623-D0FE-F107-FA3C-BF34A700F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r="180" b="73144"/>
          <a:stretch>
            <a:fillRect/>
          </a:stretch>
        </p:blipFill>
        <p:spPr>
          <a:xfrm>
            <a:off x="199053" y="1901112"/>
            <a:ext cx="6451365" cy="1392594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E9EF13-190B-7C9B-C12D-E902CD3D8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09950"/>
            <a:ext cx="6324600" cy="15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DEE74-10C6-CC30-4517-4E4F9D9D4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1DB9A-21AB-CE24-8DAD-5A2249ED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Running Code with Code Runner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393AE-EC41-916D-9954-09747DEE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76" y="1428750"/>
            <a:ext cx="5105399" cy="35814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Sometimes, we will have more than 1 C/C++ file in our project. Code Runner doesn’t like this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 get a message like the one here, you will need to select “Abort,” then navigate to a folder called “.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vscode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and edit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tasks.json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the section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tasks.json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labelled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args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”, you will have to change ${file} to *.c (or *.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if it is a C++ project)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827DCAE5-91FD-F56C-5DFA-7370B0799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47750"/>
            <a:ext cx="1725847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935AA0-84B9-EE5A-D398-67EB40A68ACD}"/>
              </a:ext>
            </a:extLst>
          </p:cNvPr>
          <p:cNvSpPr txBox="1"/>
          <p:nvPr/>
        </p:nvSpPr>
        <p:spPr>
          <a:xfrm>
            <a:off x="5672696" y="3063159"/>
            <a:ext cx="3308328" cy="1815882"/>
          </a:xfrm>
          <a:prstGeom prst="rect">
            <a:avLst/>
          </a:prstGeom>
          <a:solidFill>
            <a:schemeClr val="tx2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b="1" dirty="0" err="1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[</a:t>
            </a:r>
          </a:p>
          <a:p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"-</a:t>
            </a:r>
            <a:r>
              <a:rPr lang="en-US" sz="1400" b="1" dirty="0" err="1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fdiagnostics</a:t>
            </a:r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-color=always",</a:t>
            </a:r>
          </a:p>
          <a:p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"-g",</a:t>
            </a:r>
          </a:p>
          <a:p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”*.c", // or *.</a:t>
            </a:r>
            <a:r>
              <a:rPr lang="en-US" sz="1400" b="1" dirty="0" err="1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endParaRPr lang="en-US" sz="1400" b="1" dirty="0">
              <a:solidFill>
                <a:srgbClr val="333F4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"-o",</a:t>
            </a:r>
          </a:p>
          <a:p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"${</a:t>
            </a:r>
            <a:r>
              <a:rPr lang="en-US" sz="1400" b="1" dirty="0" err="1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fileDirname</a:t>
            </a:r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}/${</a:t>
            </a:r>
            <a:r>
              <a:rPr lang="en-US" sz="1400" b="1" dirty="0" err="1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fileBasenameNoExtension</a:t>
            </a:r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</a:p>
          <a:p>
            <a:r>
              <a:rPr lang="en-US" sz="1400" b="1" dirty="0">
                <a:solidFill>
                  <a:srgbClr val="333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</a:p>
        </p:txBody>
      </p:sp>
    </p:spTree>
    <p:extLst>
      <p:ext uri="{BB962C8B-B14F-4D97-AF65-F5344CB8AC3E}">
        <p14:creationId xmlns:p14="http://schemas.microsoft.com/office/powerpoint/2010/main" val="373493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Linux LRC Servers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53512"/>
          </a:xfrm>
        </p:spPr>
        <p:txBody>
          <a:bodyPr>
            <a:normAutofit/>
          </a:bodyPr>
          <a:lstStyle/>
          <a:p>
            <a:r>
              <a:rPr lang="en-US" sz="1800" dirty="0"/>
              <a:t>We will be using the ECE LRC servers for our programming assignments</a:t>
            </a:r>
          </a:p>
          <a:p>
            <a:pPr lvl="1"/>
            <a:r>
              <a:rPr lang="en-US" sz="1400" dirty="0"/>
              <a:t>These are Linux servers. We hope we can gently introduce you to using the Linux operating system as part of this course</a:t>
            </a:r>
          </a:p>
          <a:p>
            <a:r>
              <a:rPr lang="en-US" sz="1800" dirty="0"/>
              <a:t>First thing first, you will need a LRC account (you should have done this already)</a:t>
            </a:r>
          </a:p>
          <a:p>
            <a:pPr lvl="1"/>
            <a:r>
              <a:rPr lang="en-US" sz="1400" dirty="0"/>
              <a:t>(but just in case you didn’t, here’s the link)</a:t>
            </a:r>
          </a:p>
          <a:p>
            <a:pPr lvl="1"/>
            <a:r>
              <a:rPr lang="en-US" sz="1400" dirty="0">
                <a:hlinkClick r:id="rId2"/>
              </a:rPr>
              <a:t>https://utdirect.utexas.edu/apps/ece/db/acme/</a:t>
            </a:r>
            <a:endParaRPr lang="en-US" sz="1400" dirty="0"/>
          </a:p>
          <a:p>
            <a:r>
              <a:rPr lang="en-US" sz="1800" dirty="0"/>
              <a:t>More info on the LRC servers can be found at the IT Wiki</a:t>
            </a:r>
          </a:p>
          <a:p>
            <a:pPr lvl="1"/>
            <a:r>
              <a:rPr lang="en-US" sz="1400" dirty="0">
                <a:hlinkClick r:id="rId3"/>
              </a:rPr>
              <a:t>https://cloud.wikis.utexas.edu/wiki/spaces/eceit/pages/37752870/ECE+Linux+Application+Servers</a:t>
            </a:r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54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A9A38-7897-D947-C02F-EE1BBB0A4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8B967-A7D6-1CF4-60F6-E96CFDE3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143125"/>
            <a:ext cx="24384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7420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16B0-723B-0175-0DD2-D562588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E809C6-C631-427B-94A4-7F1947F5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List of all servers (screenshot from IT Wiki)</a:t>
            </a:r>
          </a:p>
        </p:txBody>
      </p:sp>
      <p:pic>
        <p:nvPicPr>
          <p:cNvPr id="7" name="Picture 6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4B328872-B005-AE79-FFA2-37CA5CF8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89" y="1200150"/>
            <a:ext cx="5147422" cy="38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A19D5-77B4-B527-F624-30D158E6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81578-10EA-7F58-5DC4-2F823671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In my personal experience, these are the best</a:t>
            </a:r>
          </a:p>
        </p:txBody>
      </p:sp>
      <p:pic>
        <p:nvPicPr>
          <p:cNvPr id="7" name="Picture 6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E57EE17D-A24F-F837-4983-455D9CEA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23950"/>
            <a:ext cx="5147422" cy="38138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985571-8D26-45C9-0EA2-410773B8F2EE}"/>
              </a:ext>
            </a:extLst>
          </p:cNvPr>
          <p:cNvSpPr txBox="1"/>
          <p:nvPr/>
        </p:nvSpPr>
        <p:spPr>
          <a:xfrm>
            <a:off x="217954" y="1276350"/>
            <a:ext cx="2677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should just choose one and stick with it through the semester, it doesn’t really matter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99EA48-8F4C-D292-5F5C-29CC9EEC2EF4}"/>
              </a:ext>
            </a:extLst>
          </p:cNvPr>
          <p:cNvSpPr/>
          <p:nvPr/>
        </p:nvSpPr>
        <p:spPr>
          <a:xfrm>
            <a:off x="3124200" y="2190750"/>
            <a:ext cx="4572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5F289-9972-1FC1-62FB-DAE2D9A3DA30}"/>
              </a:ext>
            </a:extLst>
          </p:cNvPr>
          <p:cNvSpPr/>
          <p:nvPr/>
        </p:nvSpPr>
        <p:spPr>
          <a:xfrm>
            <a:off x="3124200" y="3181350"/>
            <a:ext cx="4572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3F27D-6103-FC44-CDE7-3C467B64B6E4}"/>
              </a:ext>
            </a:extLst>
          </p:cNvPr>
          <p:cNvSpPr/>
          <p:nvPr/>
        </p:nvSpPr>
        <p:spPr>
          <a:xfrm>
            <a:off x="3124200" y="3486150"/>
            <a:ext cx="4572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68864-10BF-6E58-3354-C50EE2184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4DA8B7-D0FB-4325-686C-867AB1DC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Connect to LRC on Terminal via SSH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67E3F-5CB6-F623-7259-B4C21535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14750"/>
          </a:xfrm>
        </p:spPr>
        <p:txBody>
          <a:bodyPr>
            <a:normAutofit/>
          </a:bodyPr>
          <a:lstStyle/>
          <a:p>
            <a:r>
              <a:rPr lang="en-US" sz="1800" dirty="0"/>
              <a:t>Open up a terminal</a:t>
            </a:r>
          </a:p>
          <a:p>
            <a:pPr lvl="1"/>
            <a:r>
              <a:rPr lang="en-US" sz="1400" dirty="0"/>
              <a:t>MacOS: Terminal</a:t>
            </a:r>
          </a:p>
          <a:p>
            <a:pPr lvl="1"/>
            <a:r>
              <a:rPr lang="en-US" sz="1400" dirty="0"/>
              <a:t>Windows if you have </a:t>
            </a:r>
            <a:r>
              <a:rPr lang="en-US" sz="1400" dirty="0" err="1"/>
              <a:t>Powershell</a:t>
            </a:r>
            <a:r>
              <a:rPr lang="en-US" sz="1400" dirty="0"/>
              <a:t>: </a:t>
            </a:r>
            <a:r>
              <a:rPr lang="en-US" sz="1400" dirty="0" err="1"/>
              <a:t>Powershell</a:t>
            </a:r>
            <a:endParaRPr lang="en-US" sz="1400" dirty="0"/>
          </a:p>
          <a:p>
            <a:pPr lvl="1"/>
            <a:r>
              <a:rPr lang="en-US" sz="1400" dirty="0"/>
              <a:t>Windows if you don’t have </a:t>
            </a:r>
            <a:r>
              <a:rPr lang="en-US" sz="1400" dirty="0" err="1"/>
              <a:t>Powershell</a:t>
            </a:r>
            <a:r>
              <a:rPr lang="en-US" sz="1400" dirty="0"/>
              <a:t>: download </a:t>
            </a:r>
            <a:r>
              <a:rPr lang="en-US" sz="1400" dirty="0" err="1"/>
              <a:t>MobaXterm</a:t>
            </a:r>
            <a:endParaRPr lang="en-US" sz="1400" dirty="0"/>
          </a:p>
          <a:p>
            <a:pPr lvl="2"/>
            <a:r>
              <a:rPr lang="en-US" sz="1200" dirty="0">
                <a:hlinkClick r:id="rId2"/>
              </a:rPr>
              <a:t>https://mobaxterm.mobatek.net/download.html</a:t>
            </a:r>
            <a:endParaRPr lang="en-US" sz="1200" dirty="0"/>
          </a:p>
          <a:p>
            <a:pPr lvl="2"/>
            <a:r>
              <a:rPr lang="en-US" sz="1200" dirty="0"/>
              <a:t>GET THE FREE VERSION</a:t>
            </a:r>
          </a:p>
          <a:p>
            <a:pPr marL="914400" lvl="2" indent="0">
              <a:buNone/>
            </a:pPr>
            <a:endParaRPr lang="en-US" sz="1200" dirty="0"/>
          </a:p>
          <a:p>
            <a:r>
              <a:rPr lang="en-US" sz="1800" dirty="0"/>
              <a:t>To login: 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ssh &lt;LRC USERNAME&gt;@&lt;SERVER NAME&gt;.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ece.utexas.edu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ssh </a:t>
            </a:r>
            <a:r>
              <a:rPr lang="en-US" sz="16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abc123@mario.ece.utexas.edu</a:t>
            </a:r>
            <a:endParaRPr lang="en-US" sz="16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6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your LRC account password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9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179F4-3D2C-5FF9-E110-86339A3E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6334AD-7E51-C5EA-CC0D-5FB8B651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Prepare For Using </a:t>
            </a:r>
            <a:r>
              <a:rPr lang="en-US" sz="3200" dirty="0" err="1"/>
              <a:t>VSCode</a:t>
            </a:r>
            <a:r>
              <a:rPr lang="en-US" sz="3200" dirty="0"/>
              <a:t> in LRC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668795-88B3-5832-8A12-14F09F4A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62350"/>
          </a:xfrm>
        </p:spPr>
        <p:txBody>
          <a:bodyPr>
            <a:normAutofit/>
          </a:bodyPr>
          <a:lstStyle/>
          <a:p>
            <a:r>
              <a:rPr lang="en-US" sz="1800" dirty="0"/>
              <a:t>Your LRC home folder is</a:t>
            </a:r>
            <a:r>
              <a:rPr lang="en-US" sz="1800" b="1" dirty="0"/>
              <a:t> tiny </a:t>
            </a:r>
            <a:r>
              <a:rPr lang="en-US" sz="1800" dirty="0"/>
              <a:t>(I think like 4GB ?)</a:t>
            </a:r>
            <a:endParaRPr lang="en-US" sz="1600" dirty="0"/>
          </a:p>
          <a:p>
            <a:r>
              <a:rPr lang="en-US" sz="1800" dirty="0"/>
              <a:t>We will use </a:t>
            </a:r>
            <a:r>
              <a:rPr lang="en-US" sz="1800" dirty="0" err="1"/>
              <a:t>VSCode</a:t>
            </a:r>
            <a:r>
              <a:rPr lang="en-US" sz="1800" dirty="0"/>
              <a:t> inside LRC, but there is a problem: </a:t>
            </a:r>
            <a:r>
              <a:rPr lang="en-US" sz="1800" dirty="0" err="1"/>
              <a:t>VSCode</a:t>
            </a:r>
            <a:r>
              <a:rPr lang="en-US" sz="1800" dirty="0"/>
              <a:t> server is too big</a:t>
            </a:r>
          </a:p>
          <a:p>
            <a:pPr lvl="1"/>
            <a:r>
              <a:rPr lang="en-US" sz="1400" dirty="0"/>
              <a:t>To use </a:t>
            </a:r>
            <a:r>
              <a:rPr lang="en-US" sz="1400" dirty="0" err="1"/>
              <a:t>VSCode</a:t>
            </a:r>
            <a:r>
              <a:rPr lang="en-US" sz="1400" dirty="0"/>
              <a:t> inside a ssh client, </a:t>
            </a:r>
            <a:r>
              <a:rPr lang="en-US" sz="1400" dirty="0" err="1"/>
              <a:t>VSCode</a:t>
            </a:r>
            <a:r>
              <a:rPr lang="en-US" sz="1400" dirty="0"/>
              <a:t> starts its own server, which it stores in your home folder, which we don’t like</a:t>
            </a:r>
          </a:p>
          <a:p>
            <a:r>
              <a:rPr lang="en-US" sz="1800" dirty="0"/>
              <a:t>To solve this problem, we will move the </a:t>
            </a:r>
            <a:r>
              <a:rPr lang="en-US" sz="1800" dirty="0" err="1"/>
              <a:t>VSCode</a:t>
            </a:r>
            <a:r>
              <a:rPr lang="en-US" sz="1800" dirty="0"/>
              <a:t> server location to the SCRATCH directory</a:t>
            </a:r>
          </a:p>
          <a:p>
            <a:pPr lvl="1"/>
            <a:r>
              <a:rPr lang="en-US" sz="1400" dirty="0"/>
              <a:t>”Scratch” directories are typically designated folders in a system where you store large files that you don’t mind being deleted without your permission</a:t>
            </a:r>
          </a:p>
          <a:p>
            <a:pPr lvl="1"/>
            <a:r>
              <a:rPr lang="en-US" sz="1400" dirty="0"/>
              <a:t>If the directory fills up, the files in there will be deleted without your permission</a:t>
            </a:r>
          </a:p>
          <a:p>
            <a:pPr lvl="1"/>
            <a:r>
              <a:rPr lang="en-US" sz="1400" dirty="0"/>
              <a:t>We will put the </a:t>
            </a:r>
            <a:r>
              <a:rPr lang="en-US" sz="1400" dirty="0" err="1"/>
              <a:t>VSCode</a:t>
            </a:r>
            <a:r>
              <a:rPr lang="en-US" sz="1400" dirty="0"/>
              <a:t> server there because if it gets deleted, we will just start a new one</a:t>
            </a:r>
          </a:p>
        </p:txBody>
      </p:sp>
    </p:spTree>
    <p:extLst>
      <p:ext uri="{BB962C8B-B14F-4D97-AF65-F5344CB8AC3E}">
        <p14:creationId xmlns:p14="http://schemas.microsoft.com/office/powerpoint/2010/main" val="299524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538B-9512-3B67-C11F-B305844F9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2FDB6-AAB9-A27F-DDC2-110B94D2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Prepare For Using </a:t>
            </a:r>
            <a:r>
              <a:rPr lang="en-US" sz="3200" dirty="0" err="1"/>
              <a:t>VSCode</a:t>
            </a:r>
            <a:r>
              <a:rPr lang="en-US" sz="3200" dirty="0"/>
              <a:t> in LRC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77A39-BBA4-270F-0B2C-6A808567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62350"/>
          </a:xfrm>
        </p:spPr>
        <p:txBody>
          <a:bodyPr>
            <a:normAutofit/>
          </a:bodyPr>
          <a:lstStyle/>
          <a:p>
            <a:r>
              <a:rPr lang="en-US" sz="1800" dirty="0"/>
              <a:t>We have created a script for you to set this up (available on the course website)</a:t>
            </a:r>
          </a:p>
          <a:p>
            <a:r>
              <a:rPr lang="en-US" sz="1800" dirty="0"/>
              <a:t>To download directly to the LRC system: </a:t>
            </a:r>
          </a:p>
          <a:p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https://ece312-zhao.github.io/code/lrc_setup.sh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run the script:</a:t>
            </a:r>
          </a:p>
          <a:p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+x 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lrc_setup.sh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lrc_setup.sh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3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46C86-FC90-0DE1-4BFD-45A36A8F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64DB6C-8710-F975-39E7-B9A7248D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Setting Up </a:t>
            </a:r>
            <a:r>
              <a:rPr lang="en-US" sz="3200" dirty="0" err="1"/>
              <a:t>VSCode</a:t>
            </a:r>
            <a:r>
              <a:rPr lang="en-US" sz="3200" dirty="0"/>
              <a:t> with LRC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5F60-BAFA-AD13-51E9-6B511761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3550"/>
            <a:ext cx="3810001" cy="2343150"/>
          </a:xfrm>
        </p:spPr>
        <p:txBody>
          <a:bodyPr>
            <a:normAutofit/>
          </a:bodyPr>
          <a:lstStyle/>
          <a:p>
            <a:r>
              <a:rPr lang="en-US" sz="1800" dirty="0"/>
              <a:t>Download </a:t>
            </a:r>
            <a:r>
              <a:rPr lang="en-US" sz="1800" dirty="0" err="1"/>
              <a:t>VSCode</a:t>
            </a:r>
            <a:r>
              <a:rPr lang="en-US" sz="1800" dirty="0"/>
              <a:t> if you haven’t already</a:t>
            </a:r>
          </a:p>
          <a:p>
            <a:pPr lvl="1"/>
            <a:r>
              <a:rPr lang="en-US" sz="1200" dirty="0">
                <a:hlinkClick r:id="rId2"/>
              </a:rPr>
              <a:t>https://code.visualstudio.com/download</a:t>
            </a:r>
            <a:endParaRPr lang="en-US" sz="1200" dirty="0"/>
          </a:p>
          <a:p>
            <a:r>
              <a:rPr lang="en-US" sz="1800" dirty="0"/>
              <a:t>Open </a:t>
            </a:r>
            <a:r>
              <a:rPr lang="en-US" sz="1800" dirty="0" err="1"/>
              <a:t>VSCode</a:t>
            </a:r>
            <a:r>
              <a:rPr lang="en-US" sz="1800" dirty="0"/>
              <a:t>, navigate to the Extensions tab on the left, and search for “Remote – SSH”</a:t>
            </a:r>
          </a:p>
          <a:p>
            <a:r>
              <a:rPr lang="en-US" sz="1800" dirty="0"/>
              <a:t>Install that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DA7409-E2AF-08EC-1502-E391F48DE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57350"/>
            <a:ext cx="4614068" cy="27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5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4BAF-5F81-7ABF-3FAC-10ECAC742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849851-9521-893B-F431-3E9B0611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Setting Up </a:t>
            </a:r>
            <a:r>
              <a:rPr lang="en-US" sz="3200" dirty="0" err="1"/>
              <a:t>VSCode</a:t>
            </a:r>
            <a:r>
              <a:rPr lang="en-US" sz="3200" dirty="0"/>
              <a:t> with LRC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C4A150-1B89-7080-6FF7-642FC39C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25656"/>
            <a:ext cx="8229600" cy="3684494"/>
          </a:xfrm>
        </p:spPr>
        <p:txBody>
          <a:bodyPr>
            <a:normAutofit/>
          </a:bodyPr>
          <a:lstStyle/>
          <a:p>
            <a:r>
              <a:rPr lang="en-US" sz="1800" dirty="0"/>
              <a:t>Click on the gear icon in the bottom left, then click “Command Palette” (shortcut: CTRL/CMD+SHIFT+P)</a:t>
            </a:r>
          </a:p>
          <a:p>
            <a:r>
              <a:rPr lang="en-US" sz="1800" dirty="0"/>
              <a:t>Start typing “Remote-SSH: Connect to Host…” until it pops up, then click on it</a:t>
            </a:r>
          </a:p>
          <a:p>
            <a:r>
              <a:rPr lang="en-US" sz="1800" dirty="0"/>
              <a:t>Click “Add New SSH Host”</a:t>
            </a:r>
          </a:p>
          <a:p>
            <a:r>
              <a:rPr lang="en-US" sz="1800" dirty="0"/>
              <a:t>Type the ssh command the same way you did in the terminal: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ssh &lt;LRC USERNAME&gt;@&lt;LRC SERVER&gt;.</a:t>
            </a:r>
            <a:r>
              <a:rPr lang="en-US" sz="1800" dirty="0" err="1">
                <a:solidFill>
                  <a:schemeClr val="bg2"/>
                </a:solidFill>
                <a:highlight>
                  <a:srgbClr val="FDEAD2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ece.utexas.edu</a:t>
            </a:r>
            <a:endParaRPr lang="en-US" sz="1800" dirty="0">
              <a:solidFill>
                <a:schemeClr val="bg2"/>
              </a:solidFill>
              <a:highlight>
                <a:srgbClr val="FDEAD2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the first option for configuration file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Now go back to “Remote-SSH: Connect to Host…” in Command Palette and the host should be there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it and enter your password</a:t>
            </a:r>
          </a:p>
        </p:txBody>
      </p:sp>
    </p:spTree>
    <p:extLst>
      <p:ext uri="{BB962C8B-B14F-4D97-AF65-F5344CB8AC3E}">
        <p14:creationId xmlns:p14="http://schemas.microsoft.com/office/powerpoint/2010/main" val="2245409069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Dark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Light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</TotalTime>
  <Words>1391</Words>
  <Application>Microsoft Macintosh PowerPoint</Application>
  <PresentationFormat>On-screen Show (16:9)</PresentationFormat>
  <Paragraphs>153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16-9 Cover</vt:lpstr>
      <vt:lpstr>16-9 Dark Background</vt:lpstr>
      <vt:lpstr>16-9 Light Background</vt:lpstr>
      <vt:lpstr>16-9 White Backgroud</vt:lpstr>
      <vt:lpstr>PowerPoint Presentation</vt:lpstr>
      <vt:lpstr>Linux LRC Servers</vt:lpstr>
      <vt:lpstr>List of all servers (screenshot from IT Wiki)</vt:lpstr>
      <vt:lpstr>In my personal experience, these are the best</vt:lpstr>
      <vt:lpstr>Connect to LRC on Terminal via SSH</vt:lpstr>
      <vt:lpstr>Prepare For Using VSCode in LRC</vt:lpstr>
      <vt:lpstr>Prepare For Using VSCode in LRC</vt:lpstr>
      <vt:lpstr>Setting Up VSCode with LRC</vt:lpstr>
      <vt:lpstr>Setting Up VSCode with LRC</vt:lpstr>
      <vt:lpstr>Quick Linux Terminal Basics</vt:lpstr>
      <vt:lpstr>Quick Linux Terminal Basics</vt:lpstr>
      <vt:lpstr>Compiling and Running in Linux CLI</vt:lpstr>
      <vt:lpstr>Compiling and Running in Linux CLI</vt:lpstr>
      <vt:lpstr>Setting Up VPN</vt:lpstr>
      <vt:lpstr>Installing Other Extensions on VSCode</vt:lpstr>
      <vt:lpstr>Configuring Code Runner</vt:lpstr>
      <vt:lpstr>Running Code with Code Runner</vt:lpstr>
      <vt:lpstr>Running Code with Code Runner</vt:lpstr>
      <vt:lpstr>Running Code with Code Runner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Seigler, Allison</cp:lastModifiedBy>
  <cp:revision>417</cp:revision>
  <cp:lastPrinted>2011-01-24T02:49:42Z</cp:lastPrinted>
  <dcterms:created xsi:type="dcterms:W3CDTF">2011-06-30T15:04:08Z</dcterms:created>
  <dcterms:modified xsi:type="dcterms:W3CDTF">2026-01-13T22:31:45Z</dcterms:modified>
  <cp:category/>
</cp:coreProperties>
</file>