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1"/>
    <p:sldMasterId id="2147483648" r:id="rId2"/>
    <p:sldMasterId id="2147483659" r:id="rId3"/>
    <p:sldMasterId id="2147483669" r:id="rId4"/>
  </p:sldMasterIdLst>
  <p:notesMasterIdLst>
    <p:notesMasterId r:id="rId19"/>
  </p:notesMasterIdLst>
  <p:sldIdLst>
    <p:sldId id="713" r:id="rId5"/>
    <p:sldId id="710" r:id="rId6"/>
    <p:sldId id="714" r:id="rId7"/>
    <p:sldId id="715" r:id="rId8"/>
    <p:sldId id="716" r:id="rId9"/>
    <p:sldId id="717" r:id="rId10"/>
    <p:sldId id="718" r:id="rId11"/>
    <p:sldId id="719" r:id="rId12"/>
    <p:sldId id="720" r:id="rId13"/>
    <p:sldId id="722" r:id="rId14"/>
    <p:sldId id="723" r:id="rId15"/>
    <p:sldId id="725" r:id="rId16"/>
    <p:sldId id="724" r:id="rId17"/>
    <p:sldId id="726" r:id="rId18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templates" id="{3540F3E4-3A56-594D-A98C-62123F4F527F}">
          <p14:sldIdLst>
            <p14:sldId id="713"/>
            <p14:sldId id="710"/>
            <p14:sldId id="714"/>
            <p14:sldId id="715"/>
            <p14:sldId id="716"/>
            <p14:sldId id="717"/>
            <p14:sldId id="718"/>
            <p14:sldId id="719"/>
            <p14:sldId id="720"/>
            <p14:sldId id="722"/>
            <p14:sldId id="723"/>
            <p14:sldId id="725"/>
            <p14:sldId id="724"/>
            <p14:sldId id="7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48"/>
    <a:srgbClr val="A6CC57"/>
    <a:srgbClr val="00A8B6"/>
    <a:srgbClr val="FDEAD2"/>
    <a:srgbClr val="BF5700"/>
    <a:srgbClr val="C6531F"/>
    <a:srgbClr val="C01338"/>
    <a:srgbClr val="C00000"/>
    <a:srgbClr val="79C82A"/>
    <a:srgbClr val="DE7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31" autoAdjust="0"/>
    <p:restoredTop sz="90890" autoAdjust="0"/>
  </p:normalViewPr>
  <p:slideViewPr>
    <p:cSldViewPr>
      <p:cViewPr>
        <p:scale>
          <a:sx n="129" d="100"/>
          <a:sy n="129" d="100"/>
        </p:scale>
        <p:origin x="616" y="5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1/19/26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04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69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14650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82496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82496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2496"/>
            <a:ext cx="8229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82496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82496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247774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82496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82496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99C950-0CDD-A035-08FD-C97C2EA2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4AAB63-BA0D-1EFC-E588-07C011145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ABC10CF-4DF4-AB0D-7ECE-A28A5589B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CF270B-CF5E-9E77-5076-42112E76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64A62F6-9C8C-4AF8-2097-9E4778C64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FDDF1D8-13EC-9DA1-34E9-C1C120DC3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2496"/>
            <a:ext cx="8229600" cy="2948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530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9530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490384" y="41719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sz="1050" dirty="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Month 20xx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0332291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2496"/>
            <a:ext cx="8229600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7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021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7" r:id="rId5"/>
    <p:sldLayoutId id="214748366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2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2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2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2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7" r:id="rId5"/>
    <p:sldLayoutId id="214748367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5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502920" y="40957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/>
          <p:cNvSpPr txBox="1">
            <a:spLocks/>
          </p:cNvSpPr>
          <p:nvPr/>
        </p:nvSpPr>
        <p:spPr>
          <a:xfrm>
            <a:off x="512781" y="648368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cap="all" dirty="0">
                <a:latin typeface="Arial Black" charset="0"/>
              </a:rPr>
              <a:t>JANUARY 21, 2026</a:t>
            </a:r>
            <a:endParaRPr lang="en-US" sz="1200" b="0" dirty="0"/>
          </a:p>
        </p:txBody>
      </p:sp>
      <p:sp>
        <p:nvSpPr>
          <p:cNvPr id="13" name="Title Placeholder 7"/>
          <p:cNvSpPr txBox="1">
            <a:spLocks/>
          </p:cNvSpPr>
          <p:nvPr/>
        </p:nvSpPr>
        <p:spPr>
          <a:xfrm>
            <a:off x="454525" y="1843703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800" b="1" i="0" kern="800" cap="all" normalizeH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Recitation 2: </a:t>
            </a:r>
            <a:r>
              <a:rPr lang="en-US" dirty="0" err="1"/>
              <a:t>Vscode</a:t>
            </a:r>
            <a:r>
              <a:rPr lang="en-US" dirty="0"/>
              <a:t>, Debugging, and Terminal basics</a:t>
            </a:r>
          </a:p>
        </p:txBody>
      </p:sp>
      <p:sp>
        <p:nvSpPr>
          <p:cNvPr id="15" name="Text Placeholder 9"/>
          <p:cNvSpPr txBox="1">
            <a:spLocks/>
          </p:cNvSpPr>
          <p:nvPr/>
        </p:nvSpPr>
        <p:spPr>
          <a:xfrm>
            <a:off x="454525" y="4205567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ECE 312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99" y="320040"/>
            <a:ext cx="18773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0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5E765-473A-6A36-B753-F5877BB60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3B2ADA-7A36-4997-3EE3-2EF97F2B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Quick Linux Terminal Basics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6CA1C0-AAAC-812E-C837-0498FAEFD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5656"/>
            <a:ext cx="3200400" cy="368449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open a terminal inside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VSCode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click on “Terminal” in the top left corner, then “New Terminal”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This will give you an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SSH’ed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terminal in the LRC server, just embedded in 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VSCode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GUI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Here are some basic CLI commands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624591-473B-FFB7-0125-81F63667CBEB}"/>
              </a:ext>
            </a:extLst>
          </p:cNvPr>
          <p:cNvGraphicFramePr>
            <a:graphicFrameLocks noGrp="1"/>
          </p:cNvGraphicFramePr>
          <p:nvPr/>
        </p:nvGraphicFramePr>
        <p:xfrm>
          <a:off x="4114800" y="1336153"/>
          <a:ext cx="4435152" cy="330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576">
                  <a:extLst>
                    <a:ext uri="{9D8B030D-6E8A-4147-A177-3AD203B41FA5}">
                      <a16:colId xmlns:a16="http://schemas.microsoft.com/office/drawing/2014/main" val="1025569467"/>
                    </a:ext>
                  </a:extLst>
                </a:gridCol>
                <a:gridCol w="2217576">
                  <a:extLst>
                    <a:ext uri="{9D8B030D-6E8A-4147-A177-3AD203B41FA5}">
                      <a16:colId xmlns:a16="http://schemas.microsoft.com/office/drawing/2014/main" val="4247783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 it is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 it does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678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pwd</a:t>
                      </a:r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Print the path to your current directory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314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 all files in this directory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812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mkdir</a:t>
                      </a:r>
                      <a:r>
                        <a:rPr lang="en-US" dirty="0"/>
                        <a:t> &lt;</a:t>
                      </a:r>
                      <a:r>
                        <a:rPr lang="en-US" dirty="0" err="1"/>
                        <a:t>dirname</a:t>
                      </a:r>
                      <a:r>
                        <a:rPr lang="en-US" dirty="0"/>
                        <a:t>&gt;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 a directory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674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touch &lt;filename&gt;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 a file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 &lt;filename&gt;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Print the contents of a file to the command line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815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12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32B0-7E3C-2C8A-AF9D-F1AE4CE54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FD459B-F9D4-B836-E30E-E14EDAC27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Quick Linux Terminal Basics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D0C58B-E17E-D26F-D5BF-47D5D70ECC45}"/>
              </a:ext>
            </a:extLst>
          </p:cNvPr>
          <p:cNvGraphicFramePr>
            <a:graphicFrameLocks noGrp="1"/>
          </p:cNvGraphicFramePr>
          <p:nvPr/>
        </p:nvGraphicFramePr>
        <p:xfrm>
          <a:off x="31104" y="1297169"/>
          <a:ext cx="443515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576">
                  <a:extLst>
                    <a:ext uri="{9D8B030D-6E8A-4147-A177-3AD203B41FA5}">
                      <a16:colId xmlns:a16="http://schemas.microsoft.com/office/drawing/2014/main" val="1025569467"/>
                    </a:ext>
                  </a:extLst>
                </a:gridCol>
                <a:gridCol w="2217576">
                  <a:extLst>
                    <a:ext uri="{9D8B030D-6E8A-4147-A177-3AD203B41FA5}">
                      <a16:colId xmlns:a16="http://schemas.microsoft.com/office/drawing/2014/main" val="4247783716"/>
                    </a:ext>
                  </a:extLst>
                </a:gridCol>
              </a:tblGrid>
              <a:tr h="305526">
                <a:tc>
                  <a:txBody>
                    <a:bodyPr/>
                    <a:lstStyle/>
                    <a:p>
                      <a:r>
                        <a:rPr lang="en-US" dirty="0"/>
                        <a:t>What it is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 it does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678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 &lt;</a:t>
                      </a:r>
                      <a:r>
                        <a:rPr lang="en-US" dirty="0" err="1"/>
                        <a:t>dir</a:t>
                      </a:r>
                      <a:r>
                        <a:rPr lang="en-US" dirty="0"/>
                        <a:t> name&gt;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 to a specific directory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812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 ..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 to the directory above this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674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 ~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 to your home directory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wget</a:t>
                      </a:r>
                      <a:r>
                        <a:rPr lang="en-US" dirty="0"/>
                        <a:t> &lt;URL&gt;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Download a file from the internet using the provided URL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54151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DAEE1D-4077-B024-6A82-107338F2230B}"/>
              </a:ext>
            </a:extLst>
          </p:cNvPr>
          <p:cNvGraphicFramePr>
            <a:graphicFrameLocks noGrp="1"/>
          </p:cNvGraphicFramePr>
          <p:nvPr/>
        </p:nvGraphicFramePr>
        <p:xfrm>
          <a:off x="4677745" y="1292089"/>
          <a:ext cx="4435152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576">
                  <a:extLst>
                    <a:ext uri="{9D8B030D-6E8A-4147-A177-3AD203B41FA5}">
                      <a16:colId xmlns:a16="http://schemas.microsoft.com/office/drawing/2014/main" val="4268636100"/>
                    </a:ext>
                  </a:extLst>
                </a:gridCol>
                <a:gridCol w="2217576">
                  <a:extLst>
                    <a:ext uri="{9D8B030D-6E8A-4147-A177-3AD203B41FA5}">
                      <a16:colId xmlns:a16="http://schemas.microsoft.com/office/drawing/2014/main" val="41950704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 it is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 it does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127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cp &lt;file 1&gt; &lt;file 2&gt;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Copy the contents of file 1 into file 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02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mv &lt;file&gt; &lt;</a:t>
                      </a:r>
                      <a:r>
                        <a:rPr lang="en-US" dirty="0" err="1"/>
                        <a:t>dir</a:t>
                      </a:r>
                      <a:r>
                        <a:rPr lang="en-US" dirty="0"/>
                        <a:t>&gt;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Move a file into a different directory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950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mv &lt;file 1&gt; &lt;file 2&gt;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 a file’s name from “file 1” to “file 2”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988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echo Hello World!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Print “Hello World!” to the terminal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79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84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F22A6-DC84-7BC6-9C50-467985A2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076EC9-0CBC-3087-999B-800C3497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Compiling and Running in Linux CLI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4F331-B18E-3809-149B-EFAF07793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28750"/>
            <a:ext cx="8229600" cy="3851987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Compiling a C file from the command line: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err="1">
                <a:solidFill>
                  <a:schemeClr val="bg2"/>
                </a:solidFill>
                <a:highlight>
                  <a:srgbClr val="FDEAD2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1800" dirty="0">
                <a:solidFill>
                  <a:schemeClr val="bg2"/>
                </a:solidFill>
                <a:highlight>
                  <a:srgbClr val="FDEAD2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-o &lt;executable name&gt; &lt;list of all C files&gt;</a:t>
            </a:r>
          </a:p>
          <a:p>
            <a:pPr marL="0" indent="0">
              <a:buNone/>
            </a:pPr>
            <a:endParaRPr lang="en-US" sz="800" dirty="0">
              <a:solidFill>
                <a:schemeClr val="bg2"/>
              </a:solidFill>
              <a:highlight>
                <a:srgbClr val="FDEAD2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err="1"/>
              <a:t>E.g</a:t>
            </a:r>
            <a:r>
              <a:rPr lang="en-US" sz="1800" dirty="0"/>
              <a:t>, </a:t>
            </a:r>
            <a:r>
              <a:rPr lang="en-US" sz="1800" dirty="0" err="1">
                <a:solidFill>
                  <a:schemeClr val="bg2"/>
                </a:solidFill>
                <a:highlight>
                  <a:srgbClr val="FDEAD2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1800" dirty="0">
                <a:solidFill>
                  <a:schemeClr val="bg2"/>
                </a:solidFill>
                <a:highlight>
                  <a:srgbClr val="FDEAD2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-o example </a:t>
            </a:r>
            <a:r>
              <a:rPr lang="en-US" sz="1800" dirty="0" err="1">
                <a:solidFill>
                  <a:schemeClr val="bg2"/>
                </a:solidFill>
                <a:highlight>
                  <a:srgbClr val="FDEAD2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example.c</a:t>
            </a:r>
            <a:endParaRPr lang="en-US" sz="1800" dirty="0">
              <a:solidFill>
                <a:schemeClr val="bg2"/>
              </a:solidFill>
              <a:highlight>
                <a:srgbClr val="FDEAD2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dirty="0">
              <a:solidFill>
                <a:schemeClr val="bg2"/>
              </a:solidFill>
              <a:highlight>
                <a:srgbClr val="FDEAD2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/>
              <a:t>Compiling a C++ file from the command line: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>
                <a:solidFill>
                  <a:schemeClr val="bg2"/>
                </a:solidFill>
                <a:highlight>
                  <a:srgbClr val="FDEAD2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g++ -o &lt;executable name&gt; &lt;list of all C++ files&gt;</a:t>
            </a:r>
          </a:p>
          <a:p>
            <a:pPr marL="0" indent="0">
              <a:buNone/>
            </a:pPr>
            <a:endParaRPr lang="en-US" sz="800" dirty="0">
              <a:solidFill>
                <a:schemeClr val="bg2"/>
              </a:solidFill>
              <a:highlight>
                <a:srgbClr val="FDEAD2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err="1"/>
              <a:t>E.g</a:t>
            </a:r>
            <a:r>
              <a:rPr lang="en-US" sz="1800" dirty="0"/>
              <a:t>, </a:t>
            </a:r>
            <a:r>
              <a:rPr lang="en-US" sz="1800" dirty="0">
                <a:solidFill>
                  <a:schemeClr val="bg2"/>
                </a:solidFill>
                <a:highlight>
                  <a:srgbClr val="FDEAD2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g++ -o example </a:t>
            </a:r>
            <a:r>
              <a:rPr lang="en-US" sz="1800" dirty="0" err="1">
                <a:solidFill>
                  <a:schemeClr val="bg2"/>
                </a:solidFill>
                <a:highlight>
                  <a:srgbClr val="FDEAD2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example.cpp</a:t>
            </a:r>
            <a:endParaRPr lang="en-US" sz="1800" dirty="0">
              <a:solidFill>
                <a:schemeClr val="bg2"/>
              </a:solidFill>
              <a:highlight>
                <a:srgbClr val="FDEAD2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dirty="0">
              <a:solidFill>
                <a:schemeClr val="bg2"/>
              </a:solidFill>
              <a:highlight>
                <a:srgbClr val="FDEAD2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/>
              <a:t>Running your new executable file from the command line: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>
                <a:solidFill>
                  <a:schemeClr val="bg2"/>
                </a:solidFill>
                <a:highlight>
                  <a:srgbClr val="FDEAD2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./&lt;executable name&gt;</a:t>
            </a:r>
          </a:p>
          <a:p>
            <a:pPr marL="0" indent="0">
              <a:buNone/>
            </a:pPr>
            <a:endParaRPr lang="en-US" sz="800" dirty="0">
              <a:solidFill>
                <a:schemeClr val="bg2"/>
              </a:solidFill>
              <a:highlight>
                <a:srgbClr val="FDEAD2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err="1"/>
              <a:t>E.g</a:t>
            </a:r>
            <a:r>
              <a:rPr lang="en-US" sz="1800" dirty="0"/>
              <a:t>, </a:t>
            </a:r>
            <a:r>
              <a:rPr lang="en-US" sz="1800" dirty="0">
                <a:solidFill>
                  <a:schemeClr val="bg2"/>
                </a:solidFill>
                <a:highlight>
                  <a:srgbClr val="FDEAD2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./example</a:t>
            </a:r>
          </a:p>
        </p:txBody>
      </p:sp>
    </p:spTree>
    <p:extLst>
      <p:ext uri="{BB962C8B-B14F-4D97-AF65-F5344CB8AC3E}">
        <p14:creationId xmlns:p14="http://schemas.microsoft.com/office/powerpoint/2010/main" val="3944762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BD53D-AB27-2B69-9CC5-141A54FC6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DD3D1F-C975-3B19-271E-46ED697FD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Gentle Intro to Vim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AEB38-34AF-8ECD-85A6-25BB418842F3}"/>
              </a:ext>
            </a:extLst>
          </p:cNvPr>
          <p:cNvSpPr txBox="1"/>
          <p:nvPr/>
        </p:nvSpPr>
        <p:spPr>
          <a:xfrm>
            <a:off x="381000" y="1295400"/>
            <a:ext cx="8305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Type “vim &lt;filename&gt;” in terminal to open command line text editing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You use the arrow keys to get around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You need to use the keyboard to type commands before doing anything in vim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 add/delete text, type “</a:t>
            </a:r>
            <a:r>
              <a:rPr lang="en-US" sz="2000" dirty="0" err="1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</a:rPr>
              <a:t>” to enter insert mode then type what you want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Type esc to exit insert mode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 save the file, type “:w”, to quit file editing type “:q”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There are LOTS of other shortcuts that make vim actually usable, this is just the bare minimum you need to survive</a:t>
            </a:r>
          </a:p>
        </p:txBody>
      </p:sp>
    </p:spTree>
    <p:extLst>
      <p:ext uri="{BB962C8B-B14F-4D97-AF65-F5344CB8AC3E}">
        <p14:creationId xmlns:p14="http://schemas.microsoft.com/office/powerpoint/2010/main" val="3568498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C4B00-7A59-5B81-45F3-985CBE3B1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602334-038D-6B89-B5B2-4FA325DD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28509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2718" y="2857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err="1"/>
              <a:t>VSCode</a:t>
            </a:r>
            <a:r>
              <a:rPr lang="en-US" sz="3200" dirty="0"/>
              <a:t> Tour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56EECDB-8588-BF71-5E10-09468DACA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92" y="988104"/>
            <a:ext cx="6278489" cy="40831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4729D2-1D48-B8B8-8F45-CDA61AC09952}"/>
              </a:ext>
            </a:extLst>
          </p:cNvPr>
          <p:cNvSpPr/>
          <p:nvPr/>
        </p:nvSpPr>
        <p:spPr>
          <a:xfrm>
            <a:off x="1676400" y="4913196"/>
            <a:ext cx="838200" cy="209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B7FF1-66C2-6F8A-3ABA-10CD686A66DC}"/>
              </a:ext>
            </a:extLst>
          </p:cNvPr>
          <p:cNvSpPr txBox="1"/>
          <p:nvPr/>
        </p:nvSpPr>
        <p:spPr>
          <a:xfrm>
            <a:off x="3429000" y="3790950"/>
            <a:ext cx="2438400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Make sure your SSH server is listed in the the corner of your window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E78619-74FD-928C-5C01-7B275538B628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286000" y="4206449"/>
            <a:ext cx="1143000" cy="5751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4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F84C1-C18B-CC56-1156-A8CDBE976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E2D908-DC59-D08B-07F2-608F1A5F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8" y="2857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err="1"/>
              <a:t>VSCode</a:t>
            </a:r>
            <a:r>
              <a:rPr lang="en-US" sz="3200" dirty="0"/>
              <a:t> Tour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C36A172-6894-F0D9-73C9-157368E67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34" y="975646"/>
            <a:ext cx="6408731" cy="41678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2347F5-878B-6626-9CDE-F184C8CD895D}"/>
              </a:ext>
            </a:extLst>
          </p:cNvPr>
          <p:cNvSpPr/>
          <p:nvPr/>
        </p:nvSpPr>
        <p:spPr>
          <a:xfrm>
            <a:off x="1676400" y="1276350"/>
            <a:ext cx="22860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24BC8-5E7B-BB57-EA61-27E3950295F2}"/>
              </a:ext>
            </a:extLst>
          </p:cNvPr>
          <p:cNvSpPr txBox="1"/>
          <p:nvPr/>
        </p:nvSpPr>
        <p:spPr>
          <a:xfrm>
            <a:off x="3352800" y="1520116"/>
            <a:ext cx="1981200" cy="33855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Project Folder View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9E2D4D-7AFE-E37D-411C-E7EC813A6C3C}"/>
              </a:ext>
            </a:extLst>
          </p:cNvPr>
          <p:cNvCxnSpPr>
            <a:cxnSpLocks/>
          </p:cNvCxnSpPr>
          <p:nvPr/>
        </p:nvCxnSpPr>
        <p:spPr>
          <a:xfrm flipH="1" flipV="1">
            <a:off x="1981200" y="1428750"/>
            <a:ext cx="1371600" cy="22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117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5F311-5E3D-A6E6-6B98-E2B5AB486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2E1C80-DB99-3238-BFD4-57AB9969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8" y="2857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err="1"/>
              <a:t>VSCode</a:t>
            </a:r>
            <a:r>
              <a:rPr lang="en-US" sz="3200" dirty="0"/>
              <a:t> Tour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EF1FE2-1275-48EC-19CF-56D6AB9A8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01" y="895350"/>
            <a:ext cx="6532198" cy="42481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312C45-BE70-F54A-F3AE-CB7F518DB857}"/>
              </a:ext>
            </a:extLst>
          </p:cNvPr>
          <p:cNvSpPr/>
          <p:nvPr/>
        </p:nvSpPr>
        <p:spPr>
          <a:xfrm>
            <a:off x="3048000" y="895350"/>
            <a:ext cx="304800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A699F1-BE4F-8787-1E14-9A61237DC01F}"/>
              </a:ext>
            </a:extLst>
          </p:cNvPr>
          <p:cNvSpPr txBox="1"/>
          <p:nvPr/>
        </p:nvSpPr>
        <p:spPr>
          <a:xfrm>
            <a:off x="2476500" y="1682003"/>
            <a:ext cx="1143000" cy="857250"/>
          </a:xfrm>
          <a:prstGeom prst="rect">
            <a:avLst/>
          </a:prstGeom>
          <a:solidFill>
            <a:schemeClr val="tx2">
              <a:alpha val="79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Click here to open a terminal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CE237-C2C2-9629-D842-F6EDB3B18DC6}"/>
              </a:ext>
            </a:extLst>
          </p:cNvPr>
          <p:cNvCxnSpPr>
            <a:stCxn id="7" idx="0"/>
          </p:cNvCxnSpPr>
          <p:nvPr/>
        </p:nvCxnSpPr>
        <p:spPr>
          <a:xfrm flipV="1">
            <a:off x="3048000" y="1047750"/>
            <a:ext cx="152400" cy="6342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FF9EDC-AF45-9D8A-ED14-3B82139CD2E0}"/>
              </a:ext>
            </a:extLst>
          </p:cNvPr>
          <p:cNvSpPr txBox="1"/>
          <p:nvPr/>
        </p:nvSpPr>
        <p:spPr>
          <a:xfrm>
            <a:off x="5638800" y="2539253"/>
            <a:ext cx="1447800" cy="584775"/>
          </a:xfrm>
          <a:prstGeom prst="rect">
            <a:avLst/>
          </a:prstGeom>
          <a:solidFill>
            <a:schemeClr val="tx2">
              <a:alpha val="59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Terminal appears here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6A3D6181-EEDA-DB49-E8F3-F17720A0783A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5105400" y="2831641"/>
            <a:ext cx="533400" cy="55348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677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ABC94-8D89-E6B1-F47F-4886E7A0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DC2383-AD19-C3D0-B998-EB405952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8" y="2857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err="1"/>
              <a:t>VSCode</a:t>
            </a:r>
            <a:r>
              <a:rPr lang="en-US" sz="3200" dirty="0"/>
              <a:t> Tour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4FE52BE5-782F-3603-20BF-043EB9CB7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8" y="881691"/>
            <a:ext cx="6553200" cy="4261809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3A22A65-051C-5D34-A6DC-A4729E4B1C48}"/>
              </a:ext>
            </a:extLst>
          </p:cNvPr>
          <p:cNvSpPr/>
          <p:nvPr/>
        </p:nvSpPr>
        <p:spPr>
          <a:xfrm>
            <a:off x="1600200" y="1885950"/>
            <a:ext cx="228600" cy="228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24C2B-F345-B80F-1368-81160976037A}"/>
              </a:ext>
            </a:extLst>
          </p:cNvPr>
          <p:cNvSpPr txBox="1"/>
          <p:nvPr/>
        </p:nvSpPr>
        <p:spPr>
          <a:xfrm>
            <a:off x="3048000" y="1738941"/>
            <a:ext cx="2286000" cy="830997"/>
          </a:xfrm>
          <a:prstGeom prst="rect">
            <a:avLst/>
          </a:prstGeom>
          <a:solidFill>
            <a:schemeClr val="tx2">
              <a:alpha val="73844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When you Run/Debug via </a:t>
            </a:r>
            <a:r>
              <a:rPr lang="en-US" sz="1600" dirty="0" err="1"/>
              <a:t>VSCode</a:t>
            </a:r>
            <a:r>
              <a:rPr lang="en-US" sz="1600" dirty="0"/>
              <a:t>, variable info appears in this tab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2379C6-5D2C-BE10-BB72-2A282AA08F3F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828800" y="2000250"/>
            <a:ext cx="1219200" cy="154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22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F7EFA-301C-B083-9480-957A901C4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45BDA-CD71-750F-A5A3-F30384AD4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8" y="2857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err="1"/>
              <a:t>VSCode</a:t>
            </a:r>
            <a:r>
              <a:rPr lang="en-US" sz="3200" dirty="0"/>
              <a:t> Tour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13DA9E3-2668-C3AF-D775-5A3FA9E0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918824"/>
            <a:ext cx="6477000" cy="421225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8D41A2C-E41A-9B48-841E-041F9B70732C}"/>
              </a:ext>
            </a:extLst>
          </p:cNvPr>
          <p:cNvSpPr/>
          <p:nvPr/>
        </p:nvSpPr>
        <p:spPr>
          <a:xfrm>
            <a:off x="1600200" y="2266950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27D74-52A8-83E7-A7E7-F2EB012D01D8}"/>
              </a:ext>
            </a:extLst>
          </p:cNvPr>
          <p:cNvSpPr txBox="1"/>
          <p:nvPr/>
        </p:nvSpPr>
        <p:spPr>
          <a:xfrm>
            <a:off x="3200400" y="2250073"/>
            <a:ext cx="1752600" cy="338554"/>
          </a:xfrm>
          <a:prstGeom prst="rect">
            <a:avLst/>
          </a:prstGeom>
          <a:solidFill>
            <a:schemeClr val="tx2">
              <a:alpha val="57402"/>
            </a:schemeClr>
          </a:solidFill>
          <a:ln w="2857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Install extensions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C4E373-B637-5EA3-3037-CAD2FC4F9C3E}"/>
              </a:ext>
            </a:extLst>
          </p:cNvPr>
          <p:cNvCxnSpPr/>
          <p:nvPr/>
        </p:nvCxnSpPr>
        <p:spPr>
          <a:xfrm flipH="1">
            <a:off x="1905000" y="2419350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88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AD23D-C947-5D8D-EAF5-A30D40BBE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859EF5-5879-B134-712F-F9C7255F9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8" y="2857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err="1"/>
              <a:t>VSCode</a:t>
            </a:r>
            <a:r>
              <a:rPr lang="en-US" sz="3200" dirty="0"/>
              <a:t> Tour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75FB347-BCFD-E57F-1F84-C76146740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01" y="895350"/>
            <a:ext cx="6532197" cy="42481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7C7D38-6B47-E829-C9D0-26FE7ECC59F8}"/>
              </a:ext>
            </a:extLst>
          </p:cNvPr>
          <p:cNvSpPr/>
          <p:nvPr/>
        </p:nvSpPr>
        <p:spPr>
          <a:xfrm>
            <a:off x="1600200" y="4781550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31B92-F65A-DC46-4041-8B3826F891CE}"/>
              </a:ext>
            </a:extLst>
          </p:cNvPr>
          <p:cNvSpPr txBox="1"/>
          <p:nvPr/>
        </p:nvSpPr>
        <p:spPr>
          <a:xfrm>
            <a:off x="1600200" y="2567479"/>
            <a:ext cx="1219200" cy="1077218"/>
          </a:xfrm>
          <a:prstGeom prst="rect">
            <a:avLst/>
          </a:prstGeom>
          <a:solidFill>
            <a:schemeClr val="tx2">
              <a:alpha val="53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Click here to open Command Palette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A715BC-C09B-5E13-2E6B-DEA270832477}"/>
              </a:ext>
            </a:extLst>
          </p:cNvPr>
          <p:cNvCxnSpPr/>
          <p:nvPr/>
        </p:nvCxnSpPr>
        <p:spPr>
          <a:xfrm>
            <a:off x="1752600" y="3664575"/>
            <a:ext cx="0" cy="11169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A9D3E7-5C9B-DF27-EF78-27E1E179D296}"/>
              </a:ext>
            </a:extLst>
          </p:cNvPr>
          <p:cNvCxnSpPr>
            <a:cxnSpLocks/>
          </p:cNvCxnSpPr>
          <p:nvPr/>
        </p:nvCxnSpPr>
        <p:spPr>
          <a:xfrm>
            <a:off x="2362200" y="3644697"/>
            <a:ext cx="0" cy="451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3D2BEB-AA6D-0C25-7DF4-65CEF5017386}"/>
              </a:ext>
            </a:extLst>
          </p:cNvPr>
          <p:cNvSpPr txBox="1"/>
          <p:nvPr/>
        </p:nvSpPr>
        <p:spPr>
          <a:xfrm>
            <a:off x="3995249" y="3780532"/>
            <a:ext cx="1752600" cy="1077218"/>
          </a:xfrm>
          <a:prstGeom prst="rect">
            <a:avLst/>
          </a:prstGeom>
          <a:solidFill>
            <a:schemeClr val="tx2">
              <a:alpha val="57801"/>
            </a:schemeClr>
          </a:solidFill>
          <a:ln w="2857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You can search for settings here (including SSH Connect)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9F9DC8-147C-F7C7-D4C0-27E2A88A68F0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4800600" y="2419350"/>
            <a:ext cx="70949" cy="13611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328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BC2E3-747C-CDFF-5015-D3E4B3F6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B32DA4-8CD9-D087-9212-F7D1CC88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Debugging in </a:t>
            </a:r>
            <a:r>
              <a:rPr lang="en-US" sz="3200" dirty="0" err="1"/>
              <a:t>VSCode</a:t>
            </a:r>
            <a:endParaRPr lang="en-US" sz="3200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A7282C-8764-FDED-7300-00FD71992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097168"/>
            <a:ext cx="6172200" cy="4014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FE5F24-BB2F-8F64-4C91-7922BFB51DC0}"/>
              </a:ext>
            </a:extLst>
          </p:cNvPr>
          <p:cNvSpPr txBox="1"/>
          <p:nvPr/>
        </p:nvSpPr>
        <p:spPr>
          <a:xfrm>
            <a:off x="1981200" y="2787800"/>
            <a:ext cx="1066800" cy="830997"/>
          </a:xfrm>
          <a:prstGeom prst="rect">
            <a:avLst/>
          </a:prstGeom>
          <a:solidFill>
            <a:schemeClr val="tx2">
              <a:alpha val="62000"/>
            </a:schemeClr>
          </a:solidFill>
          <a:ln w="2857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Info on variables, registers, the stack, etc.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1D6D0-584B-6699-5588-320E1C8721EE}"/>
              </a:ext>
            </a:extLst>
          </p:cNvPr>
          <p:cNvSpPr txBox="1"/>
          <p:nvPr/>
        </p:nvSpPr>
        <p:spPr>
          <a:xfrm>
            <a:off x="2895600" y="3903332"/>
            <a:ext cx="1524000" cy="461665"/>
          </a:xfrm>
          <a:prstGeom prst="rect">
            <a:avLst/>
          </a:prstGeom>
          <a:solidFill>
            <a:schemeClr val="tx2">
              <a:alpha val="57000"/>
            </a:schemeClr>
          </a:solidFill>
          <a:ln w="2857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Click a line to set a breakpoint there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4E0A11-AAB9-2CD2-A939-D5CCDA816966}"/>
              </a:ext>
            </a:extLst>
          </p:cNvPr>
          <p:cNvCxnSpPr/>
          <p:nvPr/>
        </p:nvCxnSpPr>
        <p:spPr>
          <a:xfrm flipH="1" flipV="1">
            <a:off x="3429000" y="3105150"/>
            <a:ext cx="76200" cy="7981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BD80DC6-ECDD-61BB-0EA6-72C64D3C45FA}"/>
              </a:ext>
            </a:extLst>
          </p:cNvPr>
          <p:cNvSpPr txBox="1"/>
          <p:nvPr/>
        </p:nvSpPr>
        <p:spPr>
          <a:xfrm>
            <a:off x="2895600" y="1656887"/>
            <a:ext cx="4031974" cy="276999"/>
          </a:xfrm>
          <a:prstGeom prst="rect">
            <a:avLst/>
          </a:prstGeom>
          <a:solidFill>
            <a:schemeClr val="tx2">
              <a:alpha val="44000"/>
            </a:schemeClr>
          </a:solidFill>
          <a:ln w="2857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Continue | Step Over | Step In | Step Out | Restart | Stop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9DBB2E-DEDC-7B83-CC15-F57BCA4C5852}"/>
              </a:ext>
            </a:extLst>
          </p:cNvPr>
          <p:cNvSpPr/>
          <p:nvPr/>
        </p:nvSpPr>
        <p:spPr>
          <a:xfrm>
            <a:off x="4267200" y="1317623"/>
            <a:ext cx="914400" cy="2845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4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69B54-BFD8-EA1A-565D-069AE34BE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27B531-C306-B26B-971F-F15708D0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Terminal Basics</a:t>
            </a:r>
          </a:p>
        </p:txBody>
      </p:sp>
      <p:pic>
        <p:nvPicPr>
          <p:cNvPr id="7" name="Picture 6" descr="A computer screen shot of a computer code&#10;&#10;AI-generated content may be incorrect.">
            <a:extLst>
              <a:ext uri="{FF2B5EF4-FFF2-40B4-BE49-F238E27FC236}">
                <a16:creationId xmlns:a16="http://schemas.microsoft.com/office/drawing/2014/main" id="{6C5D989D-93B1-D414-2678-E7D5A28D2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00150"/>
            <a:ext cx="4191000" cy="3736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6EEFB3-22AD-C698-699E-7396FB626DCE}"/>
              </a:ext>
            </a:extLst>
          </p:cNvPr>
          <p:cNvSpPr txBox="1"/>
          <p:nvPr/>
        </p:nvSpPr>
        <p:spPr>
          <a:xfrm>
            <a:off x="4876800" y="2217459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You start here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4F439B-356E-895A-FF1E-4B0ABDBA175E}"/>
              </a:ext>
            </a:extLst>
          </p:cNvPr>
          <p:cNvCxnSpPr>
            <a:stCxn id="8" idx="1"/>
          </p:cNvCxnSpPr>
          <p:nvPr/>
        </p:nvCxnSpPr>
        <p:spPr>
          <a:xfrm flipH="1">
            <a:off x="2971800" y="2386736"/>
            <a:ext cx="1905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1A4634E-1992-54D8-6EED-150FF772E174}"/>
              </a:ext>
            </a:extLst>
          </p:cNvPr>
          <p:cNvSpPr txBox="1"/>
          <p:nvPr/>
        </p:nvSpPr>
        <p:spPr>
          <a:xfrm>
            <a:off x="6039678" y="3182799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/>
              <a:t>Use “</a:t>
            </a:r>
            <a:r>
              <a:rPr lang="en-US" sz="1800" dirty="0" err="1"/>
              <a:t>pwd</a:t>
            </a:r>
            <a:r>
              <a:rPr lang="en-US" sz="1800" dirty="0"/>
              <a:t>” to check your current location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Use “ls” to print contents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Use “cd” to change the directory you’re in</a:t>
            </a:r>
          </a:p>
        </p:txBody>
      </p:sp>
    </p:spTree>
    <p:extLst>
      <p:ext uri="{BB962C8B-B14F-4D97-AF65-F5344CB8AC3E}">
        <p14:creationId xmlns:p14="http://schemas.microsoft.com/office/powerpoint/2010/main" val="4087504222"/>
      </p:ext>
    </p:extLst>
  </p:cSld>
  <p:clrMapOvr>
    <a:masterClrMapping/>
  </p:clrMapOvr>
</p:sld>
</file>

<file path=ppt/theme/theme1.xml><?xml version="1.0" encoding="utf-8"?>
<a:theme xmlns:a="http://schemas.openxmlformats.org/drawingml/2006/main" name="16-9 Cover">
  <a:themeElements>
    <a:clrScheme name="UT Brand Color Palette">
      <a:dk1>
        <a:srgbClr val="BE5700"/>
      </a:dk1>
      <a:lt1>
        <a:srgbClr val="FFFFFF"/>
      </a:lt1>
      <a:dk2>
        <a:srgbClr val="D6D2C3"/>
      </a:dk2>
      <a:lt2>
        <a:srgbClr val="333F48"/>
      </a:lt2>
      <a:accent1>
        <a:srgbClr val="F7961F"/>
      </a:accent1>
      <a:accent2>
        <a:srgbClr val="FFD600"/>
      </a:accent2>
      <a:accent3>
        <a:srgbClr val="A6CC57"/>
      </a:accent3>
      <a:accent4>
        <a:srgbClr val="579C41"/>
      </a:accent4>
      <a:accent5>
        <a:srgbClr val="00A8B6"/>
      </a:accent5>
      <a:accent6>
        <a:srgbClr val="005E86"/>
      </a:accent6>
      <a:hlink>
        <a:srgbClr val="BF5700"/>
      </a:hlink>
      <a:folHlink>
        <a:srgbClr val="9CADB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Dark Background">
  <a:themeElements>
    <a:clrScheme name="UT Brand Color Palette">
      <a:dk1>
        <a:srgbClr val="BE5700"/>
      </a:dk1>
      <a:lt1>
        <a:srgbClr val="FFFFFF"/>
      </a:lt1>
      <a:dk2>
        <a:srgbClr val="D6D2C3"/>
      </a:dk2>
      <a:lt2>
        <a:srgbClr val="333F48"/>
      </a:lt2>
      <a:accent1>
        <a:srgbClr val="F7961F"/>
      </a:accent1>
      <a:accent2>
        <a:srgbClr val="FFD600"/>
      </a:accent2>
      <a:accent3>
        <a:srgbClr val="A6CC57"/>
      </a:accent3>
      <a:accent4>
        <a:srgbClr val="579C41"/>
      </a:accent4>
      <a:accent5>
        <a:srgbClr val="00A8B6"/>
      </a:accent5>
      <a:accent6>
        <a:srgbClr val="005E86"/>
      </a:accent6>
      <a:hlink>
        <a:srgbClr val="BF5700"/>
      </a:hlink>
      <a:folHlink>
        <a:srgbClr val="9CAD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Light Background">
  <a:themeElements>
    <a:clrScheme name="UT Brand Color Palette">
      <a:dk1>
        <a:srgbClr val="BE5700"/>
      </a:dk1>
      <a:lt1>
        <a:srgbClr val="FFFFFF"/>
      </a:lt1>
      <a:dk2>
        <a:srgbClr val="D6D2C3"/>
      </a:dk2>
      <a:lt2>
        <a:srgbClr val="333F48"/>
      </a:lt2>
      <a:accent1>
        <a:srgbClr val="F7961F"/>
      </a:accent1>
      <a:accent2>
        <a:srgbClr val="FFD600"/>
      </a:accent2>
      <a:accent3>
        <a:srgbClr val="A6CC57"/>
      </a:accent3>
      <a:accent4>
        <a:srgbClr val="579C41"/>
      </a:accent4>
      <a:accent5>
        <a:srgbClr val="00A8B6"/>
      </a:accent5>
      <a:accent6>
        <a:srgbClr val="005E86"/>
      </a:accent6>
      <a:hlink>
        <a:srgbClr val="BF5700"/>
      </a:hlink>
      <a:folHlink>
        <a:srgbClr val="9CAD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6-9 White Backgroud">
  <a:themeElements>
    <a:clrScheme name="UT Brand Color Palette">
      <a:dk1>
        <a:srgbClr val="BE5700"/>
      </a:dk1>
      <a:lt1>
        <a:srgbClr val="FFFFFF"/>
      </a:lt1>
      <a:dk2>
        <a:srgbClr val="D6D2C3"/>
      </a:dk2>
      <a:lt2>
        <a:srgbClr val="333F48"/>
      </a:lt2>
      <a:accent1>
        <a:srgbClr val="F7961F"/>
      </a:accent1>
      <a:accent2>
        <a:srgbClr val="FFD600"/>
      </a:accent2>
      <a:accent3>
        <a:srgbClr val="A6CC57"/>
      </a:accent3>
      <a:accent4>
        <a:srgbClr val="579C41"/>
      </a:accent4>
      <a:accent5>
        <a:srgbClr val="00A8B6"/>
      </a:accent5>
      <a:accent6>
        <a:srgbClr val="005E86"/>
      </a:accent6>
      <a:hlink>
        <a:srgbClr val="BF5700"/>
      </a:hlink>
      <a:folHlink>
        <a:srgbClr val="9CAD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6060</TotalTime>
  <Words>588</Words>
  <Application>Microsoft Macintosh PowerPoint</Application>
  <PresentationFormat>On-screen Show (16:9)</PresentationFormat>
  <Paragraphs>89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Courier New</vt:lpstr>
      <vt:lpstr>16-9 Cover</vt:lpstr>
      <vt:lpstr>16-9 Dark Background</vt:lpstr>
      <vt:lpstr>16-9 Light Background</vt:lpstr>
      <vt:lpstr>16-9 White Backgroud</vt:lpstr>
      <vt:lpstr>PowerPoint Presentation</vt:lpstr>
      <vt:lpstr>VSCode Tour</vt:lpstr>
      <vt:lpstr>VSCode Tour</vt:lpstr>
      <vt:lpstr>VSCode Tour</vt:lpstr>
      <vt:lpstr>VSCode Tour</vt:lpstr>
      <vt:lpstr>VSCode Tour</vt:lpstr>
      <vt:lpstr>VSCode Tour</vt:lpstr>
      <vt:lpstr>Debugging in VSCode</vt:lpstr>
      <vt:lpstr>Terminal Basics</vt:lpstr>
      <vt:lpstr>Quick Linux Terminal Basics</vt:lpstr>
      <vt:lpstr>Quick Linux Terminal Basics</vt:lpstr>
      <vt:lpstr>Compiling and Running in Linux CLI</vt:lpstr>
      <vt:lpstr>Gentle Intro to Vim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Seigler, Allison</cp:lastModifiedBy>
  <cp:revision>418</cp:revision>
  <cp:lastPrinted>2011-01-24T02:49:42Z</cp:lastPrinted>
  <dcterms:created xsi:type="dcterms:W3CDTF">2011-06-30T15:04:08Z</dcterms:created>
  <dcterms:modified xsi:type="dcterms:W3CDTF">2026-01-19T22:53:24Z</dcterms:modified>
  <cp:category/>
</cp:coreProperties>
</file>