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48" r:id="rId2"/>
    <p:sldMasterId id="2147483659" r:id="rId3"/>
    <p:sldMasterId id="2147483669" r:id="rId4"/>
  </p:sldMasterIdLst>
  <p:notesMasterIdLst>
    <p:notesMasterId r:id="rId13"/>
  </p:notesMasterIdLst>
  <p:sldIdLst>
    <p:sldId id="713" r:id="rId5"/>
    <p:sldId id="710" r:id="rId6"/>
    <p:sldId id="714" r:id="rId7"/>
    <p:sldId id="717" r:id="rId8"/>
    <p:sldId id="716" r:id="rId9"/>
    <p:sldId id="718" r:id="rId10"/>
    <p:sldId id="719" r:id="rId11"/>
    <p:sldId id="720" r:id="rId12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templates" id="{3540F3E4-3A56-594D-A98C-62123F4F527F}">
          <p14:sldIdLst>
            <p14:sldId id="713"/>
            <p14:sldId id="710"/>
            <p14:sldId id="714"/>
            <p14:sldId id="717"/>
            <p14:sldId id="716"/>
            <p14:sldId id="718"/>
            <p14:sldId id="719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A6CC57"/>
    <a:srgbClr val="00A8B6"/>
    <a:srgbClr val="FDEAD2"/>
    <a:srgbClr val="BF5700"/>
    <a:srgbClr val="C6531F"/>
    <a:srgbClr val="C01338"/>
    <a:srgbClr val="C00000"/>
    <a:srgbClr val="79C82A"/>
    <a:srgbClr val="DE7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31" autoAdjust="0"/>
    <p:restoredTop sz="90890" autoAdjust="0"/>
  </p:normalViewPr>
  <p:slideViewPr>
    <p:cSldViewPr>
      <p:cViewPr varScale="1">
        <p:scale>
          <a:sx n="143" d="100"/>
          <a:sy n="143" d="100"/>
        </p:scale>
        <p:origin x="216" y="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2/3/26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AD553-F1F9-845A-C2F5-8EBF66A77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800FD-F4D6-9E76-05F4-1B79302C6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81CFF-4019-353E-30CB-A6627C320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49556-221C-57C8-CB43-C98575622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1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2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CD867-5B49-99F9-3044-78772B2A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BD609-BD74-95E8-0027-E0A9FAE0FD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31F576-DC0A-610D-6A78-FB56FCF0F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0BD0B-25B3-BBB9-2AD6-1152827DF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7F556-6016-6F7B-B980-2549387F9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73B2F-1F3F-BEC8-9613-DF2E777C0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E378C-C3F3-4072-67BC-F237F7BEB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305FD-AEC5-AD62-DB56-15E6BBF96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3562B-A246-28E7-EB1B-C1083B67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20F82-3D1E-FEB7-BC60-F8A29A56A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16A7DC-2FE1-E365-CB25-76A738FBC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A9CBF-6249-5C2D-FCA2-BC673D2A2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247774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496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2496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99C950-0CDD-A035-08FD-C97C2EA2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4AAB63-BA0D-1EFC-E588-07C01114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ABC10CF-4DF4-AB0D-7ECE-A28A5589B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CCF270B-CF5E-9E77-5076-42112E76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64A62F6-9C8C-4AF8-2097-9E4778C64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FDDF1D8-13EC-9DA1-34E9-C1C120DC3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2496"/>
            <a:ext cx="8229600" cy="2953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5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February 4, 2026</a:t>
            </a:r>
            <a:endParaRPr lang="en-US" sz="1200" b="0" dirty="0"/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Recitation 4: Heap Memory and </a:t>
            </a:r>
            <a:r>
              <a:rPr lang="en-US" sz="3600" dirty="0" err="1"/>
              <a:t>Valgrind</a:t>
            </a:r>
            <a:endParaRPr lang="en-US" sz="3600" dirty="0"/>
          </a:p>
        </p:txBody>
      </p:sp>
      <p:sp>
        <p:nvSpPr>
          <p:cNvPr id="15" name="Text Placeholder 9"/>
          <p:cNvSpPr txBox="1">
            <a:spLocks/>
          </p:cNvSpPr>
          <p:nvPr/>
        </p:nvSpPr>
        <p:spPr>
          <a:xfrm>
            <a:off x="54864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ECE 312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396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Stack vs Heap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2953512"/>
          </a:xfrm>
        </p:spPr>
        <p:txBody>
          <a:bodyPr>
            <a:normAutofit/>
          </a:bodyPr>
          <a:lstStyle/>
          <a:p>
            <a:r>
              <a:rPr lang="en-US" sz="1800" dirty="0"/>
              <a:t>Stack: pre-allocated memory that is used during program runtime</a:t>
            </a:r>
          </a:p>
          <a:p>
            <a:r>
              <a:rPr lang="en-US" sz="1800" dirty="0"/>
              <a:t>Memory is assigned like a stack of papers: add each new element to the top</a:t>
            </a:r>
          </a:p>
          <a:p>
            <a:pPr lvl="1"/>
            <a:r>
              <a:rPr lang="en-US" sz="1600" dirty="0"/>
              <a:t>Stack addresses decrease as more elements are added to the stack</a:t>
            </a:r>
          </a:p>
          <a:p>
            <a:r>
              <a:rPr lang="en-US" sz="1800" dirty="0"/>
              <a:t>Good for: quick access to smaller pieces of data</a:t>
            </a:r>
          </a:p>
          <a:p>
            <a:r>
              <a:rPr lang="en-US" sz="1800" dirty="0"/>
              <a:t>Bad for: large data structures that change size often</a:t>
            </a:r>
          </a:p>
          <a:p>
            <a:r>
              <a:rPr lang="en-US" sz="1800" dirty="0"/>
              <a:t>Once you choose the size of an object (like an array), you can’t change it</a:t>
            </a:r>
          </a:p>
          <a:p>
            <a:r>
              <a:rPr lang="en-US" sz="1800" dirty="0"/>
              <a:t>Once you are done using an object (like an array), you can’t free up that stack memory</a:t>
            </a:r>
          </a:p>
        </p:txBody>
      </p:sp>
    </p:spTree>
    <p:extLst>
      <p:ext uri="{BB962C8B-B14F-4D97-AF65-F5344CB8AC3E}">
        <p14:creationId xmlns:p14="http://schemas.microsoft.com/office/powerpoint/2010/main" val="7854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0ECA7-316F-392E-F09B-1CADBB43D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3E7E58-B234-0ACC-2DE8-C0D6D020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96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Stack vs Heap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7189DB-B0DE-17A9-E450-BFB10A1FC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5930"/>
            <a:ext cx="8229600" cy="3251454"/>
          </a:xfrm>
        </p:spPr>
        <p:txBody>
          <a:bodyPr>
            <a:normAutofit/>
          </a:bodyPr>
          <a:lstStyle/>
          <a:p>
            <a:r>
              <a:rPr lang="en-US" sz="1800" dirty="0"/>
              <a:t>Heap: memory that must be explicitly allocated by the programmer</a:t>
            </a:r>
          </a:p>
          <a:p>
            <a:pPr lvl="1"/>
            <a:r>
              <a:rPr lang="en-US" sz="1600" dirty="0"/>
              <a:t>Use malloc/</a:t>
            </a:r>
            <a:r>
              <a:rPr lang="en-US" sz="1600" dirty="0" err="1"/>
              <a:t>calloc</a:t>
            </a:r>
            <a:r>
              <a:rPr lang="en-US" sz="1600" dirty="0"/>
              <a:t>/</a:t>
            </a:r>
            <a:r>
              <a:rPr lang="en-US" sz="1600" dirty="0" err="1"/>
              <a:t>realloc</a:t>
            </a:r>
            <a:r>
              <a:rPr lang="en-US" sz="1600" dirty="0"/>
              <a:t> and free</a:t>
            </a:r>
          </a:p>
          <a:p>
            <a:r>
              <a:rPr lang="en-US" sz="1800" dirty="0"/>
              <a:t>Memory is assigned by a separate program called an allocator</a:t>
            </a:r>
          </a:p>
          <a:p>
            <a:pPr lvl="1"/>
            <a:r>
              <a:rPr lang="en-US" sz="1600" dirty="0"/>
              <a:t>The allocator picks the best spot in memory for your allocation</a:t>
            </a:r>
          </a:p>
          <a:p>
            <a:r>
              <a:rPr lang="en-US" sz="1800" dirty="0"/>
              <a:t>Good for: large data structures that change size often</a:t>
            </a:r>
          </a:p>
          <a:p>
            <a:r>
              <a:rPr lang="en-US" sz="1800" dirty="0"/>
              <a:t>Bad for: small, temporary variables</a:t>
            </a:r>
          </a:p>
          <a:p>
            <a:r>
              <a:rPr lang="en-US" sz="1800" dirty="0"/>
              <a:t>You MUST free() your pointers when you’re done with them! </a:t>
            </a:r>
          </a:p>
          <a:p>
            <a:pPr lvl="1"/>
            <a:r>
              <a:rPr lang="en-US" sz="1600" dirty="0"/>
              <a:t>The allocator assumes you are using that memory until you free it. If you malloc a lot of stuff and never free anything, the allocator will think you are out of memory (and other bad things can happen too)</a:t>
            </a:r>
          </a:p>
        </p:txBody>
      </p:sp>
    </p:spTree>
    <p:extLst>
      <p:ext uri="{BB962C8B-B14F-4D97-AF65-F5344CB8AC3E}">
        <p14:creationId xmlns:p14="http://schemas.microsoft.com/office/powerpoint/2010/main" val="86682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F5D3A-731F-A356-6C61-6BE442CAE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9AE459-C49E-5468-94D6-0537660D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593912"/>
          </a:xfrm>
        </p:spPr>
        <p:txBody>
          <a:bodyPr>
            <a:normAutofit/>
          </a:bodyPr>
          <a:lstStyle/>
          <a:p>
            <a:r>
              <a:rPr lang="en-US" sz="2800" dirty="0"/>
              <a:t>Malloc!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64CE67-D619-72AF-4D81-BC157AA30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04950"/>
            <a:ext cx="8229600" cy="4316505"/>
          </a:xfrm>
        </p:spPr>
        <p:txBody>
          <a:bodyPr>
            <a:normAutofit/>
          </a:bodyPr>
          <a:lstStyle/>
          <a:p>
            <a:r>
              <a:rPr lang="en-US" sz="1800" dirty="0"/>
              <a:t>Malloc() creates a memory allocation of the given size in bytes and returns a pointer to that allocation</a:t>
            </a:r>
          </a:p>
          <a:p>
            <a:pPr lvl="1"/>
            <a:r>
              <a:rPr lang="en-US" sz="1400" dirty="0"/>
              <a:t>If the allocation fails, malloc() returns 0</a:t>
            </a:r>
          </a:p>
          <a:p>
            <a:r>
              <a:rPr lang="en-US" sz="1800" dirty="0" err="1"/>
              <a:t>Calloc</a:t>
            </a:r>
            <a:r>
              <a:rPr lang="en-US" sz="1800" dirty="0"/>
              <a:t>() does the same as malloc(), but takes 2 arguments</a:t>
            </a:r>
          </a:p>
          <a:p>
            <a:pPr lvl="1"/>
            <a:r>
              <a:rPr lang="en-US" sz="1400" dirty="0"/>
              <a:t>Malloc takes total size of entire object in bytes</a:t>
            </a:r>
          </a:p>
          <a:p>
            <a:pPr lvl="1"/>
            <a:r>
              <a:rPr lang="en-US" sz="1400" dirty="0" err="1"/>
              <a:t>Calloc</a:t>
            </a:r>
            <a:r>
              <a:rPr lang="en-US" sz="1400" dirty="0"/>
              <a:t> takes number of elements in object and size of each element</a:t>
            </a:r>
          </a:p>
          <a:p>
            <a:pPr lvl="1"/>
            <a:r>
              <a:rPr lang="en-US" sz="1400" dirty="0" err="1"/>
              <a:t>Calloc</a:t>
            </a:r>
            <a:r>
              <a:rPr lang="en-US" sz="1400" dirty="0"/>
              <a:t> also initializes all elements to 0</a:t>
            </a:r>
          </a:p>
        </p:txBody>
      </p:sp>
    </p:spTree>
    <p:extLst>
      <p:ext uri="{BB962C8B-B14F-4D97-AF65-F5344CB8AC3E}">
        <p14:creationId xmlns:p14="http://schemas.microsoft.com/office/powerpoint/2010/main" val="317903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757BF-8C87-E8DC-C1CC-D76413C2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942F22-B500-3D5D-02A0-D66C2355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593912"/>
          </a:xfrm>
        </p:spPr>
        <p:txBody>
          <a:bodyPr>
            <a:normAutofit/>
          </a:bodyPr>
          <a:lstStyle/>
          <a:p>
            <a:r>
              <a:rPr lang="en-US" sz="2800" dirty="0"/>
              <a:t>Malloc!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D2D4FF-C6B4-6A7C-9F88-2DA723FD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316505"/>
          </a:xfrm>
        </p:spPr>
        <p:txBody>
          <a:bodyPr>
            <a:normAutofit/>
          </a:bodyPr>
          <a:lstStyle/>
          <a:p>
            <a:r>
              <a:rPr lang="en-US" sz="1800" dirty="0"/>
              <a:t>Need more space? Use </a:t>
            </a:r>
            <a:r>
              <a:rPr lang="en-US" sz="1800" dirty="0" err="1"/>
              <a:t>realloc</a:t>
            </a:r>
            <a:r>
              <a:rPr lang="en-US" sz="1800" dirty="0"/>
              <a:t>() !</a:t>
            </a:r>
          </a:p>
          <a:p>
            <a:pPr lvl="1"/>
            <a:r>
              <a:rPr lang="en-US" sz="1400" dirty="0"/>
              <a:t>When you </a:t>
            </a:r>
            <a:r>
              <a:rPr lang="en-US" sz="1400" dirty="0" err="1"/>
              <a:t>realloc</a:t>
            </a:r>
            <a:r>
              <a:rPr lang="en-US" sz="1400" dirty="0"/>
              <a:t>, you should NOT free the old pointer, but you SHOULD free the new pointer</a:t>
            </a:r>
          </a:p>
          <a:p>
            <a:pPr lvl="1"/>
            <a:r>
              <a:rPr lang="en-US" sz="1400" dirty="0"/>
              <a:t>If you are reusing the same pointer (probably what you should be doing), then you SHOULD free it when you’re done</a:t>
            </a:r>
          </a:p>
          <a:p>
            <a:r>
              <a:rPr lang="en-US" sz="1800" dirty="0"/>
              <a:t>ALWAYS free() when you’re done with your malloc()’ed memory!</a:t>
            </a:r>
          </a:p>
          <a:p>
            <a:pPr lvl="1"/>
            <a:r>
              <a:rPr lang="en-US" sz="1400" dirty="0"/>
              <a:t>You may not see a difference in the small programs in 312, but it can be a HUGE problem in production code if malloc()’ed memory isn’t freed</a:t>
            </a:r>
          </a:p>
        </p:txBody>
      </p:sp>
    </p:spTree>
    <p:extLst>
      <p:ext uri="{BB962C8B-B14F-4D97-AF65-F5344CB8AC3E}">
        <p14:creationId xmlns:p14="http://schemas.microsoft.com/office/powerpoint/2010/main" val="302310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F3B4-D4D5-E714-5227-2E408E55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2149AF-A24A-6270-0A98-1A5AAC96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593912"/>
          </a:xfrm>
        </p:spPr>
        <p:txBody>
          <a:bodyPr>
            <a:normAutofit/>
          </a:bodyPr>
          <a:lstStyle/>
          <a:p>
            <a:r>
              <a:rPr lang="en-US" sz="3200" dirty="0" err="1"/>
              <a:t>Valgrind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8E4B45-C41C-A04B-09CF-4C2813653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1"/>
            <a:ext cx="8229600" cy="2057400"/>
          </a:xfrm>
        </p:spPr>
        <p:txBody>
          <a:bodyPr>
            <a:normAutofit/>
          </a:bodyPr>
          <a:lstStyle/>
          <a:p>
            <a:r>
              <a:rPr lang="en-US" sz="1800" dirty="0" err="1"/>
              <a:t>Valgrind</a:t>
            </a:r>
            <a:r>
              <a:rPr lang="en-US" sz="1800" dirty="0"/>
              <a:t> helps us find memory leaks, initialization errors, and other heap problems in our code</a:t>
            </a:r>
          </a:p>
          <a:p>
            <a:r>
              <a:rPr lang="en-US" sz="1800" dirty="0"/>
              <a:t>To use </a:t>
            </a:r>
            <a:r>
              <a:rPr lang="en-US" sz="1800" dirty="0" err="1"/>
              <a:t>valgrind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Compile your code with </a:t>
            </a:r>
            <a:r>
              <a:rPr lang="en-US" sz="1600" dirty="0" err="1"/>
              <a:t>gcc</a:t>
            </a:r>
            <a:r>
              <a:rPr lang="en-US" sz="1600" dirty="0"/>
              <a:t> like normal</a:t>
            </a:r>
          </a:p>
          <a:p>
            <a:pPr lvl="1"/>
            <a:r>
              <a:rPr lang="en-US" sz="1600" dirty="0"/>
              <a:t>Instead of “./</a:t>
            </a:r>
            <a:r>
              <a:rPr lang="en-US" sz="1600" dirty="0" err="1"/>
              <a:t>my_program</a:t>
            </a:r>
            <a:r>
              <a:rPr lang="en-US" sz="1600" dirty="0"/>
              <a:t>”, run “</a:t>
            </a:r>
            <a:r>
              <a:rPr lang="en-US" sz="1600" dirty="0" err="1"/>
              <a:t>valgrind</a:t>
            </a:r>
            <a:r>
              <a:rPr lang="en-US" sz="1600" dirty="0"/>
              <a:t> ./</a:t>
            </a:r>
            <a:r>
              <a:rPr lang="en-US" sz="1600" dirty="0" err="1"/>
              <a:t>my_program</a:t>
            </a:r>
            <a:r>
              <a:rPr lang="en-US" sz="16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14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E8232-273C-6551-58A1-A714BB81D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C34EF1-46EA-4EA8-3CAE-4C054153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593912"/>
          </a:xfrm>
        </p:spPr>
        <p:txBody>
          <a:bodyPr>
            <a:normAutofit/>
          </a:bodyPr>
          <a:lstStyle/>
          <a:p>
            <a:r>
              <a:rPr lang="en-US" sz="3200" dirty="0" err="1"/>
              <a:t>Valgrind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B8A095-3AF9-ADB1-02B2-D1770F4C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1"/>
            <a:ext cx="8229600" cy="2057400"/>
          </a:xfrm>
        </p:spPr>
        <p:txBody>
          <a:bodyPr>
            <a:normAutofit/>
          </a:bodyPr>
          <a:lstStyle/>
          <a:p>
            <a:r>
              <a:rPr lang="en-US" sz="1800" dirty="0" err="1"/>
              <a:t>Valgrind</a:t>
            </a:r>
            <a:r>
              <a:rPr lang="en-US" sz="1800" dirty="0"/>
              <a:t> helps us find memory leaks, initialization errors, and other heap problems in our code</a:t>
            </a:r>
          </a:p>
          <a:p>
            <a:r>
              <a:rPr lang="en-US" sz="1800" dirty="0"/>
              <a:t>To use </a:t>
            </a:r>
            <a:r>
              <a:rPr lang="en-US" sz="1800" dirty="0" err="1"/>
              <a:t>valgrind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Compile your code with </a:t>
            </a:r>
            <a:r>
              <a:rPr lang="en-US" sz="1600" dirty="0" err="1"/>
              <a:t>gcc</a:t>
            </a:r>
            <a:r>
              <a:rPr lang="en-US" sz="1600" dirty="0"/>
              <a:t> like normal</a:t>
            </a:r>
          </a:p>
          <a:p>
            <a:pPr lvl="1"/>
            <a:r>
              <a:rPr lang="en-US" sz="1600" dirty="0"/>
              <a:t>Instead of “./</a:t>
            </a:r>
            <a:r>
              <a:rPr lang="en-US" sz="1600" dirty="0" err="1"/>
              <a:t>my_program</a:t>
            </a:r>
            <a:r>
              <a:rPr lang="en-US" sz="1600" dirty="0"/>
              <a:t>”, run “</a:t>
            </a:r>
            <a:r>
              <a:rPr lang="en-US" sz="1600" dirty="0" err="1"/>
              <a:t>valgrind</a:t>
            </a:r>
            <a:r>
              <a:rPr lang="en-US" sz="1600" dirty="0"/>
              <a:t> ./</a:t>
            </a:r>
            <a:r>
              <a:rPr lang="en-US" sz="1600" dirty="0" err="1"/>
              <a:t>my_program</a:t>
            </a:r>
            <a:r>
              <a:rPr lang="en-US" sz="1600" dirty="0"/>
              <a:t>”</a:t>
            </a:r>
          </a:p>
          <a:p>
            <a:r>
              <a:rPr lang="en-US" sz="1800" dirty="0"/>
              <a:t>For examples, </a:t>
            </a:r>
            <a:r>
              <a:rPr lang="en-US" sz="1800" dirty="0" err="1"/>
              <a:t>wget</a:t>
            </a:r>
            <a:r>
              <a:rPr lang="en-US" sz="1800" dirty="0"/>
              <a:t> recitation4.c from the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62838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7929C-C327-40D8-8969-A05782DA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668471-5329-13D9-A8C8-B9E8D85F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593912"/>
          </a:xfrm>
        </p:spPr>
        <p:txBody>
          <a:bodyPr>
            <a:normAutofit/>
          </a:bodyPr>
          <a:lstStyle/>
          <a:p>
            <a:r>
              <a:rPr lang="en-US" sz="3200" dirty="0" err="1"/>
              <a:t>AddressSanitizer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0D41AC-86AF-8149-0289-5556F121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352799"/>
          </a:xfrm>
        </p:spPr>
        <p:txBody>
          <a:bodyPr>
            <a:normAutofit/>
          </a:bodyPr>
          <a:lstStyle/>
          <a:p>
            <a:r>
              <a:rPr lang="en-US" sz="1800" dirty="0" err="1"/>
              <a:t>AddressSanitizer</a:t>
            </a:r>
            <a:r>
              <a:rPr lang="en-US" sz="1800" dirty="0"/>
              <a:t> is another tool we can use</a:t>
            </a:r>
          </a:p>
          <a:p>
            <a:r>
              <a:rPr lang="en-US" sz="1800" dirty="0"/>
              <a:t>It makes sure the addresses we use are valid</a:t>
            </a:r>
          </a:p>
          <a:p>
            <a:pPr lvl="1"/>
            <a:r>
              <a:rPr lang="en-US" sz="1400" dirty="0"/>
              <a:t>Can find incorrect memory references</a:t>
            </a:r>
          </a:p>
          <a:p>
            <a:r>
              <a:rPr lang="en-US" sz="1800" dirty="0"/>
              <a:t>To use </a:t>
            </a:r>
            <a:r>
              <a:rPr lang="en-US" sz="1800" dirty="0" err="1"/>
              <a:t>AddressSanitizer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Compile your code with the “-</a:t>
            </a:r>
            <a:r>
              <a:rPr lang="en-US" sz="1600" dirty="0" err="1"/>
              <a:t>fsanitize</a:t>
            </a:r>
            <a:r>
              <a:rPr lang="en-US" sz="1600" dirty="0"/>
              <a:t>=address” flag</a:t>
            </a:r>
          </a:p>
          <a:p>
            <a:pPr lvl="1"/>
            <a:r>
              <a:rPr lang="en-US" sz="1600" dirty="0"/>
              <a:t>Ex. “</a:t>
            </a:r>
            <a:r>
              <a:rPr lang="en-US" sz="1600" dirty="0" err="1"/>
              <a:t>gcc</a:t>
            </a:r>
            <a:r>
              <a:rPr lang="en-US" sz="1600" dirty="0"/>
              <a:t> </a:t>
            </a:r>
            <a:r>
              <a:rPr lang="en-US" sz="1600" dirty="0" err="1"/>
              <a:t>my_program.c</a:t>
            </a:r>
            <a:r>
              <a:rPr lang="en-US" sz="1600" dirty="0"/>
              <a:t> -o </a:t>
            </a:r>
            <a:r>
              <a:rPr lang="en-US" sz="1600" dirty="0" err="1"/>
              <a:t>my_program</a:t>
            </a:r>
            <a:r>
              <a:rPr lang="en-US" sz="1600" dirty="0"/>
              <a:t> -</a:t>
            </a:r>
            <a:r>
              <a:rPr lang="en-US" sz="1600" dirty="0" err="1"/>
              <a:t>fsanitize</a:t>
            </a:r>
            <a:r>
              <a:rPr lang="en-US" sz="1600" dirty="0"/>
              <a:t>=address”</a:t>
            </a:r>
          </a:p>
          <a:p>
            <a:pPr lvl="1"/>
            <a:r>
              <a:rPr lang="en-US" sz="1600" dirty="0"/>
              <a:t>Run normally, “./</a:t>
            </a:r>
            <a:r>
              <a:rPr lang="en-US" sz="1600" dirty="0" err="1"/>
              <a:t>my_program</a:t>
            </a:r>
            <a:r>
              <a:rPr lang="en-US" sz="1600" dirty="0"/>
              <a:t>”</a:t>
            </a:r>
          </a:p>
          <a:p>
            <a:r>
              <a:rPr lang="en-US" sz="1800" dirty="0"/>
              <a:t>Try </a:t>
            </a:r>
            <a:r>
              <a:rPr lang="en-US" sz="1800" dirty="0" err="1"/>
              <a:t>AddressSanitizer</a:t>
            </a:r>
            <a:r>
              <a:rPr lang="en-US" sz="1800" dirty="0"/>
              <a:t> on the recitation4.c code</a:t>
            </a:r>
          </a:p>
        </p:txBody>
      </p:sp>
    </p:spTree>
    <p:extLst>
      <p:ext uri="{BB962C8B-B14F-4D97-AF65-F5344CB8AC3E}">
        <p14:creationId xmlns:p14="http://schemas.microsoft.com/office/powerpoint/2010/main" val="95527849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Dark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Light Backgroun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6-9 White Backgroud">
  <a:themeElements>
    <a:clrScheme name="UT Brand Color Palette">
      <a:dk1>
        <a:srgbClr val="BE5700"/>
      </a:dk1>
      <a:lt1>
        <a:srgbClr val="FFFFFF"/>
      </a:lt1>
      <a:dk2>
        <a:srgbClr val="D6D2C3"/>
      </a:dk2>
      <a:lt2>
        <a:srgbClr val="333F48"/>
      </a:lt2>
      <a:accent1>
        <a:srgbClr val="F7961F"/>
      </a:accent1>
      <a:accent2>
        <a:srgbClr val="FFD600"/>
      </a:accent2>
      <a:accent3>
        <a:srgbClr val="A6CC57"/>
      </a:accent3>
      <a:accent4>
        <a:srgbClr val="579C41"/>
      </a:accent4>
      <a:accent5>
        <a:srgbClr val="00A8B6"/>
      </a:accent5>
      <a:accent6>
        <a:srgbClr val="005E86"/>
      </a:accent6>
      <a:hlink>
        <a:srgbClr val="BF5700"/>
      </a:hlink>
      <a:folHlink>
        <a:srgbClr val="9CAD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5944</TotalTime>
  <Words>566</Words>
  <Application>Microsoft Macintosh PowerPoint</Application>
  <PresentationFormat>On-screen Show (16:9)</PresentationFormat>
  <Paragraphs>59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16-9 Cover</vt:lpstr>
      <vt:lpstr>16-9 Dark Background</vt:lpstr>
      <vt:lpstr>16-9 Light Background</vt:lpstr>
      <vt:lpstr>16-9 White Backgroud</vt:lpstr>
      <vt:lpstr>PowerPoint Presentation</vt:lpstr>
      <vt:lpstr>Stack vs Heap</vt:lpstr>
      <vt:lpstr>Stack vs Heap</vt:lpstr>
      <vt:lpstr>Malloc!</vt:lpstr>
      <vt:lpstr>Malloc!</vt:lpstr>
      <vt:lpstr>Valgrind</vt:lpstr>
      <vt:lpstr>Valgrind</vt:lpstr>
      <vt:lpstr>AddressSanitizer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Seigler, Allison</cp:lastModifiedBy>
  <cp:revision>411</cp:revision>
  <cp:lastPrinted>2011-01-24T02:49:42Z</cp:lastPrinted>
  <dcterms:created xsi:type="dcterms:W3CDTF">2011-06-30T15:04:08Z</dcterms:created>
  <dcterms:modified xsi:type="dcterms:W3CDTF">2026-02-04T05:39:16Z</dcterms:modified>
  <cp:category/>
</cp:coreProperties>
</file>