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48" r:id="rId2"/>
    <p:sldMasterId id="2147483659" r:id="rId3"/>
    <p:sldMasterId id="2147483669" r:id="rId4"/>
  </p:sldMasterIdLst>
  <p:notesMasterIdLst>
    <p:notesMasterId r:id="rId17"/>
  </p:notesMasterIdLst>
  <p:sldIdLst>
    <p:sldId id="713" r:id="rId5"/>
    <p:sldId id="710" r:id="rId6"/>
    <p:sldId id="714" r:id="rId7"/>
    <p:sldId id="715" r:id="rId8"/>
    <p:sldId id="716" r:id="rId9"/>
    <p:sldId id="717" r:id="rId10"/>
    <p:sldId id="718" r:id="rId11"/>
    <p:sldId id="720" r:id="rId12"/>
    <p:sldId id="722" r:id="rId13"/>
    <p:sldId id="721" r:id="rId14"/>
    <p:sldId id="723" r:id="rId15"/>
    <p:sldId id="724" r:id="rId16"/>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templates" id="{3540F3E4-3A56-594D-A98C-62123F4F527F}">
          <p14:sldIdLst>
            <p14:sldId id="713"/>
            <p14:sldId id="710"/>
            <p14:sldId id="714"/>
            <p14:sldId id="715"/>
            <p14:sldId id="716"/>
            <p14:sldId id="717"/>
            <p14:sldId id="718"/>
            <p14:sldId id="720"/>
            <p14:sldId id="722"/>
            <p14:sldId id="721"/>
            <p14:sldId id="723"/>
            <p14:sldId id="72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A6CC57"/>
    <a:srgbClr val="00A8B6"/>
    <a:srgbClr val="FDEAD2"/>
    <a:srgbClr val="BF5700"/>
    <a:srgbClr val="C6531F"/>
    <a:srgbClr val="C01338"/>
    <a:srgbClr val="C00000"/>
    <a:srgbClr val="79C82A"/>
    <a:srgbClr val="DE7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17" autoAdjust="0"/>
    <p:restoredTop sz="90909" autoAdjust="0"/>
  </p:normalViewPr>
  <p:slideViewPr>
    <p:cSldViewPr>
      <p:cViewPr varScale="1">
        <p:scale>
          <a:sx n="136" d="100"/>
          <a:sy n="136" d="100"/>
        </p:scale>
        <p:origin x="200" y="5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2/11/26</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21770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2914650"/>
            <a:ext cx="77724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682496"/>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247774"/>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82496"/>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82496"/>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99C950-0CDD-A035-08FD-C97C2EA2850D}"/>
              </a:ext>
            </a:extLst>
          </p:cNvPr>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4" name="Content Placeholder 2">
            <a:extLst>
              <a:ext uri="{FF2B5EF4-FFF2-40B4-BE49-F238E27FC236}">
                <a16:creationId xmlns:a16="http://schemas.microsoft.com/office/drawing/2014/main" id="{0C4AAB63-BA0D-1EFC-E588-07C01114581D}"/>
              </a:ext>
            </a:extLst>
          </p:cNvPr>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5ABC10CF-4DF4-AB0D-7ECE-A28A5589BC05}"/>
              </a:ext>
            </a:extLst>
          </p:cNvPr>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CF270B-CF5E-9E77-5076-42112E76571D}"/>
              </a:ext>
            </a:extLst>
          </p:cNvPr>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a:extLst>
              <a:ext uri="{FF2B5EF4-FFF2-40B4-BE49-F238E27FC236}">
                <a16:creationId xmlns:a16="http://schemas.microsoft.com/office/drawing/2014/main" id="{464A62F6-9C8C-4AF8-2097-9E4778C6485A}"/>
              </a:ext>
            </a:extLst>
          </p:cNvPr>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FDDF1D8-13EC-9DA1-34E9-C1C120DC3367}"/>
              </a:ext>
            </a:extLst>
          </p:cNvPr>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682496"/>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2496"/>
            <a:ext cx="8229600" cy="2953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Lst>
  <p:txStyles>
    <p:titleStyle>
      <a:lvl1pPr algn="l" defTabSz="457200" rtl="0" eaLnBrk="1" latinLnBrk="0" hangingPunct="1">
        <a:spcBef>
          <a:spcPct val="0"/>
        </a:spcBef>
        <a:buNone/>
        <a:defRPr sz="440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bg2"/>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2"/>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2"/>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bg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bg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5700"/>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February 11, 2026</a:t>
            </a:r>
            <a:endParaRPr lang="en-US" sz="1200" b="0" dirty="0"/>
          </a:p>
        </p:txBody>
      </p:sp>
      <p:sp>
        <p:nvSpPr>
          <p:cNvPr id="13" name="Title Placeholder 7"/>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a:t>Recitation 5: Git and </a:t>
            </a:r>
            <a:r>
              <a:rPr lang="en-US" dirty="0" err="1"/>
              <a:t>Github</a:t>
            </a:r>
            <a:endParaRPr lang="en-US" dirty="0"/>
          </a:p>
        </p:txBody>
      </p:sp>
      <p:sp>
        <p:nvSpPr>
          <p:cNvPr id="15" name="Text Placeholder 9"/>
          <p:cNvSpPr txBox="1">
            <a:spLocks/>
          </p:cNvSpPr>
          <p:nvPr/>
        </p:nvSpPr>
        <p:spPr>
          <a:xfrm>
            <a:off x="548640" y="3333749"/>
            <a:ext cx="7886700"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a:t>ECE 312</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77910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38958-A1ED-1FFC-E5B4-DECF0CC0C9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96F5B4-81C8-011A-2624-A1390A28B1BA}"/>
              </a:ext>
            </a:extLst>
          </p:cNvPr>
          <p:cNvSpPr>
            <a:spLocks noGrp="1"/>
          </p:cNvSpPr>
          <p:nvPr>
            <p:ph type="title"/>
          </p:nvPr>
        </p:nvSpPr>
        <p:spPr>
          <a:xfrm>
            <a:off x="457200" y="438150"/>
            <a:ext cx="8229600" cy="857250"/>
          </a:xfrm>
        </p:spPr>
        <p:txBody>
          <a:bodyPr>
            <a:normAutofit/>
          </a:bodyPr>
          <a:lstStyle/>
          <a:p>
            <a:r>
              <a:rPr lang="en-US" sz="3200" dirty="0"/>
              <a:t>Demo: git add, commit, push</a:t>
            </a:r>
          </a:p>
        </p:txBody>
      </p:sp>
      <p:sp>
        <p:nvSpPr>
          <p:cNvPr id="5" name="Content Placeholder 4">
            <a:extLst>
              <a:ext uri="{FF2B5EF4-FFF2-40B4-BE49-F238E27FC236}">
                <a16:creationId xmlns:a16="http://schemas.microsoft.com/office/drawing/2014/main" id="{9E607298-7FF3-9B93-9FE0-4A196C412367}"/>
              </a:ext>
            </a:extLst>
          </p:cNvPr>
          <p:cNvSpPr>
            <a:spLocks noGrp="1"/>
          </p:cNvSpPr>
          <p:nvPr>
            <p:ph idx="1"/>
          </p:nvPr>
        </p:nvSpPr>
        <p:spPr>
          <a:xfrm>
            <a:off x="457200" y="1295400"/>
            <a:ext cx="8229600" cy="3505200"/>
          </a:xfrm>
        </p:spPr>
        <p:txBody>
          <a:bodyPr>
            <a:normAutofit/>
          </a:bodyPr>
          <a:lstStyle/>
          <a:p>
            <a:r>
              <a:rPr lang="en-US" sz="1800" dirty="0"/>
              <a:t>BEFORE YOU DO ANYTHING, “git pull”</a:t>
            </a:r>
          </a:p>
          <a:p>
            <a:r>
              <a:rPr lang="en-US" sz="1800" dirty="0"/>
              <a:t>Make the changes you want to make to your local repo (make sure you are on the correct local branch with “git branch”)</a:t>
            </a:r>
          </a:p>
          <a:p>
            <a:r>
              <a:rPr lang="en-US" sz="1800" dirty="0"/>
              <a:t>“git add &lt;file&gt;” : adds a new file or the changes made to a previous file to the local branch</a:t>
            </a:r>
          </a:p>
          <a:p>
            <a:r>
              <a:rPr lang="en-US" sz="1800" dirty="0"/>
              <a:t>“git commit” : stages the local changes to be pushed</a:t>
            </a:r>
          </a:p>
          <a:p>
            <a:pPr lvl="1"/>
            <a:r>
              <a:rPr lang="en-US" sz="1800" dirty="0"/>
              <a:t>You really should include a message describing what you changed for each commit</a:t>
            </a:r>
          </a:p>
          <a:p>
            <a:pPr lvl="1"/>
            <a:r>
              <a:rPr lang="en-US" sz="1800" dirty="0"/>
              <a:t>git commit –m “brief note of what I changed” </a:t>
            </a:r>
          </a:p>
          <a:p>
            <a:r>
              <a:rPr lang="en-US" sz="1800" dirty="0"/>
              <a:t>“git push origin &lt;branch name&gt;” pushes the staged changes to the remote branch</a:t>
            </a:r>
          </a:p>
        </p:txBody>
      </p:sp>
    </p:spTree>
    <p:extLst>
      <p:ext uri="{BB962C8B-B14F-4D97-AF65-F5344CB8AC3E}">
        <p14:creationId xmlns:p14="http://schemas.microsoft.com/office/powerpoint/2010/main" val="329545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0A5C-0672-27C1-1F32-CDB54DA914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0E5DA8-8C4A-4405-5057-051412F36C28}"/>
              </a:ext>
            </a:extLst>
          </p:cNvPr>
          <p:cNvSpPr>
            <a:spLocks noGrp="1"/>
          </p:cNvSpPr>
          <p:nvPr>
            <p:ph type="title"/>
          </p:nvPr>
        </p:nvSpPr>
        <p:spPr>
          <a:xfrm>
            <a:off x="457200" y="438150"/>
            <a:ext cx="8229600" cy="857250"/>
          </a:xfrm>
        </p:spPr>
        <p:txBody>
          <a:bodyPr>
            <a:normAutofit/>
          </a:bodyPr>
          <a:lstStyle/>
          <a:p>
            <a:r>
              <a:rPr lang="en-US" sz="3200" dirty="0"/>
              <a:t>Merging</a:t>
            </a:r>
          </a:p>
        </p:txBody>
      </p:sp>
      <p:sp>
        <p:nvSpPr>
          <p:cNvPr id="5" name="Content Placeholder 4">
            <a:extLst>
              <a:ext uri="{FF2B5EF4-FFF2-40B4-BE49-F238E27FC236}">
                <a16:creationId xmlns:a16="http://schemas.microsoft.com/office/drawing/2014/main" id="{C536200A-E494-F6CB-59CD-EB45D0C86792}"/>
              </a:ext>
            </a:extLst>
          </p:cNvPr>
          <p:cNvSpPr>
            <a:spLocks noGrp="1"/>
          </p:cNvSpPr>
          <p:nvPr>
            <p:ph idx="1"/>
          </p:nvPr>
        </p:nvSpPr>
        <p:spPr>
          <a:xfrm>
            <a:off x="457200" y="1295400"/>
            <a:ext cx="8229600" cy="3505200"/>
          </a:xfrm>
        </p:spPr>
        <p:txBody>
          <a:bodyPr>
            <a:normAutofit/>
          </a:bodyPr>
          <a:lstStyle/>
          <a:p>
            <a:r>
              <a:rPr lang="en-US" sz="1800" dirty="0"/>
              <a:t>Sometimes, you want to combine 2 branches into one </a:t>
            </a:r>
          </a:p>
          <a:p>
            <a:pPr lvl="1"/>
            <a:r>
              <a:rPr lang="en-US" sz="1800" dirty="0"/>
              <a:t>You merge your changes into the final project</a:t>
            </a:r>
          </a:p>
          <a:p>
            <a:r>
              <a:rPr lang="en-US" sz="1800" dirty="0"/>
              <a:t>To merge 2 branches, we can use “git merge”…</a:t>
            </a:r>
          </a:p>
          <a:p>
            <a:r>
              <a:rPr lang="en-US" sz="1800" dirty="0"/>
              <a:t>… BUT Allison personally never does it that way. She goes online.</a:t>
            </a:r>
          </a:p>
          <a:p>
            <a:r>
              <a:rPr lang="en-US" sz="1800" dirty="0"/>
              <a:t>When we merge 2 branches together, we have to resolve any conflicts between the two branches</a:t>
            </a:r>
          </a:p>
          <a:p>
            <a:pPr lvl="1"/>
            <a:r>
              <a:rPr lang="en-US" sz="1800" dirty="0"/>
              <a:t>Allison thinks it’s way easier to fix merge conflicts on </a:t>
            </a:r>
            <a:r>
              <a:rPr lang="en-US" sz="1800" dirty="0" err="1"/>
              <a:t>Github.com</a:t>
            </a:r>
            <a:r>
              <a:rPr lang="en-US" sz="1800" dirty="0"/>
              <a:t>, which is why she never uses the command line for merging. That’s her personal preference</a:t>
            </a:r>
          </a:p>
        </p:txBody>
      </p:sp>
    </p:spTree>
    <p:extLst>
      <p:ext uri="{BB962C8B-B14F-4D97-AF65-F5344CB8AC3E}">
        <p14:creationId xmlns:p14="http://schemas.microsoft.com/office/powerpoint/2010/main" val="221946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8F34C-9828-F355-1134-2F82057048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A0C915-955C-4679-298A-765B0A2B3D41}"/>
              </a:ext>
            </a:extLst>
          </p:cNvPr>
          <p:cNvSpPr>
            <a:spLocks noGrp="1"/>
          </p:cNvSpPr>
          <p:nvPr>
            <p:ph type="title"/>
          </p:nvPr>
        </p:nvSpPr>
        <p:spPr>
          <a:xfrm>
            <a:off x="454446" y="285750"/>
            <a:ext cx="8229600" cy="857250"/>
          </a:xfrm>
        </p:spPr>
        <p:txBody>
          <a:bodyPr>
            <a:normAutofit/>
          </a:bodyPr>
          <a:lstStyle/>
          <a:p>
            <a:r>
              <a:rPr lang="en-US" sz="3200" dirty="0"/>
              <a:t>In summary…</a:t>
            </a:r>
          </a:p>
        </p:txBody>
      </p:sp>
      <p:sp>
        <p:nvSpPr>
          <p:cNvPr id="5" name="Content Placeholder 4">
            <a:extLst>
              <a:ext uri="{FF2B5EF4-FFF2-40B4-BE49-F238E27FC236}">
                <a16:creationId xmlns:a16="http://schemas.microsoft.com/office/drawing/2014/main" id="{9789B1AD-8CD3-BB54-66ED-72102BB5A97C}"/>
              </a:ext>
            </a:extLst>
          </p:cNvPr>
          <p:cNvSpPr>
            <a:spLocks noGrp="1"/>
          </p:cNvSpPr>
          <p:nvPr>
            <p:ph idx="1"/>
          </p:nvPr>
        </p:nvSpPr>
        <p:spPr>
          <a:xfrm>
            <a:off x="448938" y="1006666"/>
            <a:ext cx="8229600" cy="3886200"/>
          </a:xfrm>
        </p:spPr>
        <p:txBody>
          <a:bodyPr>
            <a:normAutofit/>
          </a:bodyPr>
          <a:lstStyle/>
          <a:p>
            <a:r>
              <a:rPr lang="en-US" sz="1800" dirty="0"/>
              <a:t>Git and </a:t>
            </a:r>
            <a:r>
              <a:rPr lang="en-US" sz="1800" dirty="0" err="1"/>
              <a:t>Github</a:t>
            </a:r>
            <a:r>
              <a:rPr lang="en-US" sz="1800" dirty="0"/>
              <a:t> help you work collaboratively on coding projects</a:t>
            </a:r>
          </a:p>
          <a:p>
            <a:r>
              <a:rPr lang="en-US" sz="1800" dirty="0"/>
              <a:t>You can create branches to have different “versions” of the same code</a:t>
            </a:r>
          </a:p>
          <a:p>
            <a:r>
              <a:rPr lang="en-US" sz="1800" dirty="0"/>
              <a:t>Remote = what is online, local = what is on your personal computer</a:t>
            </a:r>
          </a:p>
          <a:p>
            <a:r>
              <a:rPr lang="en-US" sz="1800" dirty="0"/>
              <a:t>General flow:</a:t>
            </a:r>
          </a:p>
          <a:p>
            <a:pPr lvl="1"/>
            <a:r>
              <a:rPr lang="en-US" sz="1800" dirty="0"/>
              <a:t>git pull</a:t>
            </a:r>
          </a:p>
          <a:p>
            <a:pPr lvl="1"/>
            <a:r>
              <a:rPr lang="en-US" sz="1800" dirty="0"/>
              <a:t>*Write your code*</a:t>
            </a:r>
          </a:p>
          <a:p>
            <a:pPr lvl="1"/>
            <a:r>
              <a:rPr lang="en-US" sz="1800" dirty="0"/>
              <a:t>git add changed files</a:t>
            </a:r>
          </a:p>
          <a:p>
            <a:pPr lvl="1"/>
            <a:r>
              <a:rPr lang="en-US" sz="1800" dirty="0"/>
              <a:t>git commit –m “nice message”</a:t>
            </a:r>
          </a:p>
          <a:p>
            <a:pPr lvl="1"/>
            <a:r>
              <a:rPr lang="en-US" sz="1800" dirty="0"/>
              <a:t>git push your changes to remote branch</a:t>
            </a:r>
          </a:p>
          <a:p>
            <a:r>
              <a:rPr lang="en-US" sz="2200" dirty="0"/>
              <a:t>REMEMBER, Git is NOT Google Docs. If you want it to work, you have to actively use it correctly. </a:t>
            </a:r>
          </a:p>
        </p:txBody>
      </p:sp>
    </p:spTree>
    <p:extLst>
      <p:ext uri="{BB962C8B-B14F-4D97-AF65-F5344CB8AC3E}">
        <p14:creationId xmlns:p14="http://schemas.microsoft.com/office/powerpoint/2010/main" val="422062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8150"/>
            <a:ext cx="8229600" cy="857250"/>
          </a:xfrm>
        </p:spPr>
        <p:txBody>
          <a:bodyPr>
            <a:normAutofit/>
          </a:bodyPr>
          <a:lstStyle/>
          <a:p>
            <a:r>
              <a:rPr lang="en-US" sz="3200" dirty="0"/>
              <a:t>What is Git?</a:t>
            </a:r>
          </a:p>
        </p:txBody>
      </p:sp>
      <p:sp>
        <p:nvSpPr>
          <p:cNvPr id="5" name="Content Placeholder 4"/>
          <p:cNvSpPr>
            <a:spLocks noGrp="1"/>
          </p:cNvSpPr>
          <p:nvPr>
            <p:ph idx="1"/>
          </p:nvPr>
        </p:nvSpPr>
        <p:spPr>
          <a:xfrm>
            <a:off x="457200" y="1303244"/>
            <a:ext cx="8229600" cy="2953512"/>
          </a:xfrm>
        </p:spPr>
        <p:txBody>
          <a:bodyPr>
            <a:normAutofit/>
          </a:bodyPr>
          <a:lstStyle/>
          <a:p>
            <a:r>
              <a:rPr lang="en-US" sz="1800" dirty="0"/>
              <a:t>Version control: saves different “versions” of your project so that you can work on it with others or revert to an older version if something is messed up</a:t>
            </a:r>
          </a:p>
          <a:p>
            <a:r>
              <a:rPr lang="en-US" sz="1800" dirty="0"/>
              <a:t>Git is one type of version control</a:t>
            </a:r>
          </a:p>
          <a:p>
            <a:r>
              <a:rPr lang="en-US" sz="1800" dirty="0" err="1"/>
              <a:t>Github</a:t>
            </a:r>
            <a:r>
              <a:rPr lang="en-US" sz="1800" dirty="0"/>
              <a:t> is the website where git repositories are hosted</a:t>
            </a:r>
          </a:p>
          <a:p>
            <a:r>
              <a:rPr lang="en-US" sz="1800" dirty="0"/>
              <a:t>Each project on </a:t>
            </a:r>
            <a:r>
              <a:rPr lang="en-US" sz="1800" dirty="0" err="1"/>
              <a:t>Github</a:t>
            </a:r>
            <a:r>
              <a:rPr lang="en-US" sz="1800" dirty="0"/>
              <a:t> is called a repository</a:t>
            </a:r>
          </a:p>
        </p:txBody>
      </p:sp>
    </p:spTree>
    <p:extLst>
      <p:ext uri="{BB962C8B-B14F-4D97-AF65-F5344CB8AC3E}">
        <p14:creationId xmlns:p14="http://schemas.microsoft.com/office/powerpoint/2010/main" val="7854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0070-EE04-7B52-EE17-248D47C017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4627DB-606B-477E-F498-071DC179A420}"/>
              </a:ext>
            </a:extLst>
          </p:cNvPr>
          <p:cNvSpPr>
            <a:spLocks noGrp="1"/>
          </p:cNvSpPr>
          <p:nvPr>
            <p:ph type="title"/>
          </p:nvPr>
        </p:nvSpPr>
        <p:spPr>
          <a:xfrm>
            <a:off x="457200" y="438150"/>
            <a:ext cx="8229600" cy="857250"/>
          </a:xfrm>
        </p:spPr>
        <p:txBody>
          <a:bodyPr>
            <a:normAutofit/>
          </a:bodyPr>
          <a:lstStyle/>
          <a:p>
            <a:r>
              <a:rPr lang="en-US" sz="3200" dirty="0"/>
              <a:t>Demo: Make a Repository</a:t>
            </a:r>
          </a:p>
        </p:txBody>
      </p:sp>
      <p:sp>
        <p:nvSpPr>
          <p:cNvPr id="5" name="Content Placeholder 4">
            <a:extLst>
              <a:ext uri="{FF2B5EF4-FFF2-40B4-BE49-F238E27FC236}">
                <a16:creationId xmlns:a16="http://schemas.microsoft.com/office/drawing/2014/main" id="{E37D34E6-8F6C-59A4-F6B1-DCD14F0D4E9E}"/>
              </a:ext>
            </a:extLst>
          </p:cNvPr>
          <p:cNvSpPr>
            <a:spLocks noGrp="1"/>
          </p:cNvSpPr>
          <p:nvPr>
            <p:ph idx="1"/>
          </p:nvPr>
        </p:nvSpPr>
        <p:spPr>
          <a:xfrm>
            <a:off x="457200" y="1303244"/>
            <a:ext cx="8229600" cy="2953512"/>
          </a:xfrm>
        </p:spPr>
        <p:txBody>
          <a:bodyPr>
            <a:normAutofit/>
          </a:bodyPr>
          <a:lstStyle/>
          <a:p>
            <a:r>
              <a:rPr lang="en-US" sz="1800" dirty="0"/>
              <a:t>Log onto </a:t>
            </a:r>
            <a:r>
              <a:rPr lang="en-US" sz="1800" dirty="0" err="1"/>
              <a:t>Github</a:t>
            </a:r>
            <a:endParaRPr lang="en-US" sz="1800" dirty="0"/>
          </a:p>
          <a:p>
            <a:r>
              <a:rPr lang="en-US" sz="1800" dirty="0"/>
              <a:t>Click on               to make a new repository </a:t>
            </a:r>
          </a:p>
          <a:p>
            <a:r>
              <a:rPr lang="en-US" sz="1800" dirty="0"/>
              <a:t>Name your repository, change any settings you want</a:t>
            </a:r>
          </a:p>
          <a:p>
            <a:r>
              <a:rPr lang="en-US" sz="1800" dirty="0"/>
              <a:t>Optional: add a README</a:t>
            </a:r>
          </a:p>
          <a:p>
            <a:pPr lvl="1"/>
            <a:r>
              <a:rPr lang="en-US" sz="1800" dirty="0"/>
              <a:t>README files are where a description/instructions for your repo usually goes</a:t>
            </a:r>
          </a:p>
        </p:txBody>
      </p:sp>
      <p:pic>
        <p:nvPicPr>
          <p:cNvPr id="3" name="Picture 2" descr="A green rectangular sign with white text&#10;&#10;AI-generated content may be incorrect.">
            <a:extLst>
              <a:ext uri="{FF2B5EF4-FFF2-40B4-BE49-F238E27FC236}">
                <a16:creationId xmlns:a16="http://schemas.microsoft.com/office/drawing/2014/main" id="{02EB93A8-A9B6-7EB8-A94A-42D6DAC2D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57350"/>
            <a:ext cx="838200" cy="391160"/>
          </a:xfrm>
          <a:prstGeom prst="rect">
            <a:avLst/>
          </a:prstGeom>
        </p:spPr>
      </p:pic>
    </p:spTree>
    <p:extLst>
      <p:ext uri="{BB962C8B-B14F-4D97-AF65-F5344CB8AC3E}">
        <p14:creationId xmlns:p14="http://schemas.microsoft.com/office/powerpoint/2010/main" val="32033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F06E5-9FE2-9353-28B9-45EC03FD61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504656-3773-4271-4166-8B77A7A799B1}"/>
              </a:ext>
            </a:extLst>
          </p:cNvPr>
          <p:cNvSpPr>
            <a:spLocks noGrp="1"/>
          </p:cNvSpPr>
          <p:nvPr>
            <p:ph type="title"/>
          </p:nvPr>
        </p:nvSpPr>
        <p:spPr>
          <a:xfrm>
            <a:off x="457200" y="438150"/>
            <a:ext cx="8229600" cy="857250"/>
          </a:xfrm>
        </p:spPr>
        <p:txBody>
          <a:bodyPr>
            <a:normAutofit/>
          </a:bodyPr>
          <a:lstStyle/>
          <a:p>
            <a:r>
              <a:rPr lang="en-US" sz="3200" dirty="0"/>
              <a:t>Demo: git clone your repo</a:t>
            </a:r>
          </a:p>
        </p:txBody>
      </p:sp>
      <p:sp>
        <p:nvSpPr>
          <p:cNvPr id="5" name="Content Placeholder 4">
            <a:extLst>
              <a:ext uri="{FF2B5EF4-FFF2-40B4-BE49-F238E27FC236}">
                <a16:creationId xmlns:a16="http://schemas.microsoft.com/office/drawing/2014/main" id="{B9EAB20D-D677-36DD-972E-6C4598597519}"/>
              </a:ext>
            </a:extLst>
          </p:cNvPr>
          <p:cNvSpPr>
            <a:spLocks noGrp="1"/>
          </p:cNvSpPr>
          <p:nvPr>
            <p:ph idx="1"/>
          </p:nvPr>
        </p:nvSpPr>
        <p:spPr>
          <a:xfrm>
            <a:off x="457200" y="1303244"/>
            <a:ext cx="8229600" cy="2953512"/>
          </a:xfrm>
        </p:spPr>
        <p:txBody>
          <a:bodyPr>
            <a:normAutofit/>
          </a:bodyPr>
          <a:lstStyle/>
          <a:p>
            <a:r>
              <a:rPr lang="en-US" sz="1800" dirty="0"/>
              <a:t>Once inside your repo, click on </a:t>
            </a:r>
          </a:p>
          <a:p>
            <a:r>
              <a:rPr lang="en-US" sz="1800" dirty="0"/>
              <a:t>Select “HTTPS”, then copy the link</a:t>
            </a:r>
          </a:p>
          <a:p>
            <a:pPr lvl="1"/>
            <a:r>
              <a:rPr lang="en-US" sz="1800" dirty="0"/>
              <a:t>You may need to use “SSH” instead at some point. Don’t worry about that for now</a:t>
            </a:r>
          </a:p>
          <a:p>
            <a:r>
              <a:rPr lang="en-US" sz="1800" dirty="0"/>
              <a:t>Open up a terminal and navigate to where you want to put the repo</a:t>
            </a:r>
          </a:p>
          <a:p>
            <a:r>
              <a:rPr lang="en-US" sz="1800" dirty="0"/>
              <a:t>Type “git clone “ and paste the copied URL and hit enter</a:t>
            </a:r>
          </a:p>
        </p:txBody>
      </p:sp>
      <p:pic>
        <p:nvPicPr>
          <p:cNvPr id="6" name="Picture 5" descr="A green rectangle with white text&#10;&#10;AI-generated content may be incorrect.">
            <a:extLst>
              <a:ext uri="{FF2B5EF4-FFF2-40B4-BE49-F238E27FC236}">
                <a16:creationId xmlns:a16="http://schemas.microsoft.com/office/drawing/2014/main" id="{33B4B287-B5C4-885A-29DC-B08699124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275229"/>
            <a:ext cx="1041400" cy="369529"/>
          </a:xfrm>
          <a:prstGeom prst="rect">
            <a:avLst/>
          </a:prstGeom>
        </p:spPr>
      </p:pic>
    </p:spTree>
    <p:extLst>
      <p:ext uri="{BB962C8B-B14F-4D97-AF65-F5344CB8AC3E}">
        <p14:creationId xmlns:p14="http://schemas.microsoft.com/office/powerpoint/2010/main" val="238355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F5DA8-B1C2-C609-18C7-6E084D5947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A9F521-3446-C4D2-2CDE-9E09405EA902}"/>
              </a:ext>
            </a:extLst>
          </p:cNvPr>
          <p:cNvSpPr>
            <a:spLocks noGrp="1"/>
          </p:cNvSpPr>
          <p:nvPr>
            <p:ph type="title"/>
          </p:nvPr>
        </p:nvSpPr>
        <p:spPr>
          <a:xfrm>
            <a:off x="457200" y="438150"/>
            <a:ext cx="8229600" cy="857250"/>
          </a:xfrm>
        </p:spPr>
        <p:txBody>
          <a:bodyPr>
            <a:normAutofit/>
          </a:bodyPr>
          <a:lstStyle/>
          <a:p>
            <a:r>
              <a:rPr lang="en-US" sz="3200" dirty="0"/>
              <a:t>Demo: git config</a:t>
            </a:r>
          </a:p>
        </p:txBody>
      </p:sp>
      <p:sp>
        <p:nvSpPr>
          <p:cNvPr id="5" name="Content Placeholder 4">
            <a:extLst>
              <a:ext uri="{FF2B5EF4-FFF2-40B4-BE49-F238E27FC236}">
                <a16:creationId xmlns:a16="http://schemas.microsoft.com/office/drawing/2014/main" id="{51A08F1E-98BD-C7CB-13B9-4DBC23E20807}"/>
              </a:ext>
            </a:extLst>
          </p:cNvPr>
          <p:cNvSpPr>
            <a:spLocks noGrp="1"/>
          </p:cNvSpPr>
          <p:nvPr>
            <p:ph idx="1"/>
          </p:nvPr>
        </p:nvSpPr>
        <p:spPr>
          <a:xfrm>
            <a:off x="457200" y="1428750"/>
            <a:ext cx="8229600" cy="2953512"/>
          </a:xfrm>
        </p:spPr>
        <p:txBody>
          <a:bodyPr>
            <a:normAutofit/>
          </a:bodyPr>
          <a:lstStyle/>
          <a:p>
            <a:r>
              <a:rPr lang="en-US" sz="1800" dirty="0"/>
              <a:t>Set your global git config file so that Git knows who you are</a:t>
            </a:r>
          </a:p>
          <a:p>
            <a:r>
              <a:rPr lang="en-US" sz="1800" dirty="0"/>
              <a:t>“git config --global </a:t>
            </a:r>
            <a:r>
              <a:rPr lang="en-US" sz="1800" dirty="0" err="1"/>
              <a:t>user.name</a:t>
            </a:r>
            <a:r>
              <a:rPr lang="en-US" sz="1800" dirty="0"/>
              <a:t> &lt;</a:t>
            </a:r>
            <a:r>
              <a:rPr lang="en-US" sz="1800" dirty="0" err="1"/>
              <a:t>Github</a:t>
            </a:r>
            <a:r>
              <a:rPr lang="en-US" sz="1800" dirty="0"/>
              <a:t> username&gt;” to set global username</a:t>
            </a:r>
          </a:p>
          <a:p>
            <a:r>
              <a:rPr lang="en-US" sz="1800" dirty="0"/>
              <a:t>“git config --global </a:t>
            </a:r>
            <a:r>
              <a:rPr lang="en-US" sz="1800" dirty="0" err="1"/>
              <a:t>user.email</a:t>
            </a:r>
            <a:r>
              <a:rPr lang="en-US" sz="1800" dirty="0"/>
              <a:t> &lt;Email used for </a:t>
            </a:r>
            <a:r>
              <a:rPr lang="en-US" sz="1800" dirty="0" err="1"/>
              <a:t>Github</a:t>
            </a:r>
            <a:r>
              <a:rPr lang="en-US" sz="1800" dirty="0"/>
              <a:t>&gt;” to set global email</a:t>
            </a:r>
          </a:p>
          <a:p>
            <a:r>
              <a:rPr lang="en-US" sz="1800" dirty="0"/>
              <a:t>“git config --global --list” to list everything in your global config file</a:t>
            </a:r>
          </a:p>
        </p:txBody>
      </p:sp>
    </p:spTree>
    <p:extLst>
      <p:ext uri="{BB962C8B-B14F-4D97-AF65-F5344CB8AC3E}">
        <p14:creationId xmlns:p14="http://schemas.microsoft.com/office/powerpoint/2010/main" val="110416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28BA-483E-7C93-CCC2-42D72EE898E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B64DF2-C393-DE35-617F-A780CD4BD38E}"/>
              </a:ext>
            </a:extLst>
          </p:cNvPr>
          <p:cNvSpPr>
            <a:spLocks noGrp="1"/>
          </p:cNvSpPr>
          <p:nvPr>
            <p:ph type="title"/>
          </p:nvPr>
        </p:nvSpPr>
        <p:spPr>
          <a:xfrm>
            <a:off x="457200" y="438150"/>
            <a:ext cx="8229600" cy="857250"/>
          </a:xfrm>
        </p:spPr>
        <p:txBody>
          <a:bodyPr>
            <a:normAutofit/>
          </a:bodyPr>
          <a:lstStyle/>
          <a:p>
            <a:r>
              <a:rPr lang="en-US" sz="3200" dirty="0"/>
              <a:t>Demo: git branch</a:t>
            </a:r>
          </a:p>
        </p:txBody>
      </p:sp>
      <p:sp>
        <p:nvSpPr>
          <p:cNvPr id="5" name="Content Placeholder 4">
            <a:extLst>
              <a:ext uri="{FF2B5EF4-FFF2-40B4-BE49-F238E27FC236}">
                <a16:creationId xmlns:a16="http://schemas.microsoft.com/office/drawing/2014/main" id="{EF345974-983C-0508-5C23-45CB0EE9C855}"/>
              </a:ext>
            </a:extLst>
          </p:cNvPr>
          <p:cNvSpPr>
            <a:spLocks noGrp="1"/>
          </p:cNvSpPr>
          <p:nvPr>
            <p:ph idx="1"/>
          </p:nvPr>
        </p:nvSpPr>
        <p:spPr>
          <a:xfrm>
            <a:off x="457200" y="1428750"/>
            <a:ext cx="8229600" cy="2953512"/>
          </a:xfrm>
        </p:spPr>
        <p:txBody>
          <a:bodyPr>
            <a:normAutofit/>
          </a:bodyPr>
          <a:lstStyle/>
          <a:p>
            <a:r>
              <a:rPr lang="en-US" sz="1800" dirty="0"/>
              <a:t>A git branch is a copy of a repo at a certain time</a:t>
            </a:r>
          </a:p>
          <a:p>
            <a:r>
              <a:rPr lang="en-US" sz="1800" dirty="0"/>
              <a:t>At this time, changes to the branch can diverge from changes to “main”</a:t>
            </a:r>
          </a:p>
          <a:p>
            <a:r>
              <a:rPr lang="en-US" sz="1800" dirty="0"/>
              <a:t>We can work on code without disturbing others’ work, then merge changes together when we’re ready</a:t>
            </a:r>
          </a:p>
        </p:txBody>
      </p:sp>
      <p:pic>
        <p:nvPicPr>
          <p:cNvPr id="3" name="Picture 2" descr="A black line with circles and a black line&#10;&#10;AI-generated content may be incorrect.">
            <a:extLst>
              <a:ext uri="{FF2B5EF4-FFF2-40B4-BE49-F238E27FC236}">
                <a16:creationId xmlns:a16="http://schemas.microsoft.com/office/drawing/2014/main" id="{34020C05-0A06-B976-A1E2-891EA4A8D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130611"/>
            <a:ext cx="7772400" cy="1574739"/>
          </a:xfrm>
          <a:prstGeom prst="rect">
            <a:avLst/>
          </a:prstGeom>
        </p:spPr>
      </p:pic>
    </p:spTree>
    <p:extLst>
      <p:ext uri="{BB962C8B-B14F-4D97-AF65-F5344CB8AC3E}">
        <p14:creationId xmlns:p14="http://schemas.microsoft.com/office/powerpoint/2010/main" val="259486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AC52-1129-1ED1-16D9-3F1A2915EA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5466F3-C466-3102-E3E9-5C8D41476684}"/>
              </a:ext>
            </a:extLst>
          </p:cNvPr>
          <p:cNvSpPr>
            <a:spLocks noGrp="1"/>
          </p:cNvSpPr>
          <p:nvPr>
            <p:ph type="title"/>
          </p:nvPr>
        </p:nvSpPr>
        <p:spPr>
          <a:xfrm>
            <a:off x="457200" y="438150"/>
            <a:ext cx="8229600" cy="857250"/>
          </a:xfrm>
        </p:spPr>
        <p:txBody>
          <a:bodyPr>
            <a:normAutofit/>
          </a:bodyPr>
          <a:lstStyle/>
          <a:p>
            <a:r>
              <a:rPr lang="en-US" sz="3200" dirty="0"/>
              <a:t>Demo: git branch</a:t>
            </a:r>
          </a:p>
        </p:txBody>
      </p:sp>
      <p:pic>
        <p:nvPicPr>
          <p:cNvPr id="6" name="Picture 5" descr="A screenshot of a computer&#10;&#10;AI-generated content may be incorrect.">
            <a:extLst>
              <a:ext uri="{FF2B5EF4-FFF2-40B4-BE49-F238E27FC236}">
                <a16:creationId xmlns:a16="http://schemas.microsoft.com/office/drawing/2014/main" id="{A4D22F7C-9377-C5F0-29B2-CD1D67E59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123950"/>
            <a:ext cx="7772400" cy="3799136"/>
          </a:xfrm>
          <a:prstGeom prst="rect">
            <a:avLst/>
          </a:prstGeom>
        </p:spPr>
      </p:pic>
      <p:sp>
        <p:nvSpPr>
          <p:cNvPr id="9" name="Oval 8">
            <a:extLst>
              <a:ext uri="{FF2B5EF4-FFF2-40B4-BE49-F238E27FC236}">
                <a16:creationId xmlns:a16="http://schemas.microsoft.com/office/drawing/2014/main" id="{417D517F-0439-4CF0-2FAC-F95B9BE225FD}"/>
              </a:ext>
            </a:extLst>
          </p:cNvPr>
          <p:cNvSpPr/>
          <p:nvPr/>
        </p:nvSpPr>
        <p:spPr>
          <a:xfrm>
            <a:off x="1143000" y="3417755"/>
            <a:ext cx="1295400" cy="457200"/>
          </a:xfrm>
          <a:prstGeom prst="ellipse">
            <a:avLst/>
          </a:prstGeom>
          <a:noFill/>
          <a:ln w="571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FFEE9012-B93B-AE82-7A71-434B47EF6577}"/>
              </a:ext>
            </a:extLst>
          </p:cNvPr>
          <p:cNvSpPr/>
          <p:nvPr/>
        </p:nvSpPr>
        <p:spPr>
          <a:xfrm rot="18752120">
            <a:off x="685800" y="4019550"/>
            <a:ext cx="609600" cy="2286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D447A4CE-F2D0-A00D-F79E-F8D153A0875C}"/>
              </a:ext>
            </a:extLst>
          </p:cNvPr>
          <p:cNvSpPr/>
          <p:nvPr/>
        </p:nvSpPr>
        <p:spPr>
          <a:xfrm rot="16200000">
            <a:off x="1440541" y="4204445"/>
            <a:ext cx="609600" cy="2286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D3BAD2C3-ED9D-B166-E004-1839BA10FF4C}"/>
              </a:ext>
            </a:extLst>
          </p:cNvPr>
          <p:cNvSpPr/>
          <p:nvPr/>
        </p:nvSpPr>
        <p:spPr>
          <a:xfrm rot="14363260">
            <a:off x="2114005" y="4109712"/>
            <a:ext cx="609600" cy="206827"/>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155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EC79-D316-7904-A6F5-2F0D144220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D99056-B0E6-FBA3-60A6-C6B6569BC9D9}"/>
              </a:ext>
            </a:extLst>
          </p:cNvPr>
          <p:cNvSpPr>
            <a:spLocks noGrp="1"/>
          </p:cNvSpPr>
          <p:nvPr>
            <p:ph type="title"/>
          </p:nvPr>
        </p:nvSpPr>
        <p:spPr>
          <a:xfrm>
            <a:off x="457200" y="438150"/>
            <a:ext cx="8229600" cy="857250"/>
          </a:xfrm>
        </p:spPr>
        <p:txBody>
          <a:bodyPr>
            <a:normAutofit/>
          </a:bodyPr>
          <a:lstStyle/>
          <a:p>
            <a:r>
              <a:rPr lang="en-US" sz="3200" dirty="0"/>
              <a:t>Demo: git branch</a:t>
            </a:r>
          </a:p>
        </p:txBody>
      </p:sp>
      <p:sp>
        <p:nvSpPr>
          <p:cNvPr id="5" name="Content Placeholder 4">
            <a:extLst>
              <a:ext uri="{FF2B5EF4-FFF2-40B4-BE49-F238E27FC236}">
                <a16:creationId xmlns:a16="http://schemas.microsoft.com/office/drawing/2014/main" id="{009BCBFA-A32F-41DB-04BE-6B7E6763E7BA}"/>
              </a:ext>
            </a:extLst>
          </p:cNvPr>
          <p:cNvSpPr>
            <a:spLocks noGrp="1"/>
          </p:cNvSpPr>
          <p:nvPr>
            <p:ph idx="1"/>
          </p:nvPr>
        </p:nvSpPr>
        <p:spPr>
          <a:xfrm>
            <a:off x="457200" y="1428750"/>
            <a:ext cx="8229600" cy="2953512"/>
          </a:xfrm>
        </p:spPr>
        <p:txBody>
          <a:bodyPr>
            <a:normAutofit/>
          </a:bodyPr>
          <a:lstStyle/>
          <a:p>
            <a:r>
              <a:rPr lang="en-US" sz="1800" dirty="0"/>
              <a:t>To make a new branch, navigate to View All Branches, then click</a:t>
            </a:r>
          </a:p>
          <a:p>
            <a:r>
              <a:rPr lang="en-US" sz="1800" dirty="0"/>
              <a:t>In terminal, “git branch” lists all branches you have locally</a:t>
            </a:r>
          </a:p>
          <a:p>
            <a:r>
              <a:rPr lang="en-US" sz="1800" dirty="0"/>
              <a:t>To pull a remote branch to local and switch to that branch locally:</a:t>
            </a:r>
          </a:p>
          <a:p>
            <a:pPr marL="0" indent="0">
              <a:buNone/>
            </a:pPr>
            <a:r>
              <a:rPr lang="en-US" sz="1800" dirty="0"/>
              <a:t>	“git checkout -b &lt;branch name&gt; origin/&lt;branch name&gt;”</a:t>
            </a:r>
          </a:p>
        </p:txBody>
      </p:sp>
      <p:pic>
        <p:nvPicPr>
          <p:cNvPr id="2" name="Picture 1" descr="A green rectangle with white text&#10;&#10;AI-generated content may be incorrect.">
            <a:extLst>
              <a:ext uri="{FF2B5EF4-FFF2-40B4-BE49-F238E27FC236}">
                <a16:creationId xmlns:a16="http://schemas.microsoft.com/office/drawing/2014/main" id="{FAEDE3E0-795F-FEC3-A663-37AA3B6E5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397765"/>
            <a:ext cx="1107057" cy="444500"/>
          </a:xfrm>
          <a:prstGeom prst="rect">
            <a:avLst/>
          </a:prstGeom>
        </p:spPr>
      </p:pic>
    </p:spTree>
    <p:extLst>
      <p:ext uri="{BB962C8B-B14F-4D97-AF65-F5344CB8AC3E}">
        <p14:creationId xmlns:p14="http://schemas.microsoft.com/office/powerpoint/2010/main" val="47559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85F72-B428-1B36-10A3-35DDFD351E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C6A454-F693-9EA0-BF1B-4307A4734B0E}"/>
              </a:ext>
            </a:extLst>
          </p:cNvPr>
          <p:cNvSpPr>
            <a:spLocks noGrp="1"/>
          </p:cNvSpPr>
          <p:nvPr>
            <p:ph type="title"/>
          </p:nvPr>
        </p:nvSpPr>
        <p:spPr>
          <a:xfrm>
            <a:off x="457200" y="438150"/>
            <a:ext cx="8229600" cy="857250"/>
          </a:xfrm>
        </p:spPr>
        <p:txBody>
          <a:bodyPr>
            <a:normAutofit/>
          </a:bodyPr>
          <a:lstStyle/>
          <a:p>
            <a:r>
              <a:rPr lang="en-US" sz="3200" dirty="0"/>
              <a:t>Terminology Note!</a:t>
            </a:r>
          </a:p>
        </p:txBody>
      </p:sp>
      <p:sp>
        <p:nvSpPr>
          <p:cNvPr id="5" name="Content Placeholder 4">
            <a:extLst>
              <a:ext uri="{FF2B5EF4-FFF2-40B4-BE49-F238E27FC236}">
                <a16:creationId xmlns:a16="http://schemas.microsoft.com/office/drawing/2014/main" id="{C8C60348-FA30-A089-046E-615290CC17D2}"/>
              </a:ext>
            </a:extLst>
          </p:cNvPr>
          <p:cNvSpPr>
            <a:spLocks noGrp="1"/>
          </p:cNvSpPr>
          <p:nvPr>
            <p:ph idx="1"/>
          </p:nvPr>
        </p:nvSpPr>
        <p:spPr>
          <a:xfrm>
            <a:off x="457200" y="1428750"/>
            <a:ext cx="8229600" cy="2953512"/>
          </a:xfrm>
        </p:spPr>
        <p:txBody>
          <a:bodyPr>
            <a:normAutofit/>
          </a:bodyPr>
          <a:lstStyle/>
          <a:p>
            <a:r>
              <a:rPr lang="en-US" sz="1800" b="1" dirty="0"/>
              <a:t>Remote:</a:t>
            </a:r>
            <a:r>
              <a:rPr lang="en-US" sz="1800" dirty="0"/>
              <a:t> the stuff on </a:t>
            </a:r>
            <a:r>
              <a:rPr lang="en-US" sz="1800" dirty="0" err="1"/>
              <a:t>Github</a:t>
            </a:r>
            <a:r>
              <a:rPr lang="en-US" sz="1800" dirty="0"/>
              <a:t>. Everyone can see this stuff and pull code to their local versions</a:t>
            </a:r>
          </a:p>
          <a:p>
            <a:r>
              <a:rPr lang="en-US" sz="1800" b="1" dirty="0"/>
              <a:t>Local: </a:t>
            </a:r>
            <a:r>
              <a:rPr lang="en-US" sz="1800" dirty="0"/>
              <a:t>the stuff on your computer. It does not automatically match the stuff on </a:t>
            </a:r>
            <a:r>
              <a:rPr lang="en-US" sz="1800" dirty="0" err="1"/>
              <a:t>Github</a:t>
            </a:r>
            <a:r>
              <a:rPr lang="en-US" sz="1800" dirty="0"/>
              <a:t>.</a:t>
            </a:r>
          </a:p>
          <a:p>
            <a:r>
              <a:rPr lang="en-US" sz="1800" i="1" dirty="0"/>
              <a:t>You</a:t>
            </a:r>
            <a:r>
              <a:rPr lang="en-US" sz="1800" b="1" dirty="0"/>
              <a:t> </a:t>
            </a:r>
            <a:r>
              <a:rPr lang="en-US" sz="1800" dirty="0"/>
              <a:t>are in charge of making sure changes that you want to upload are uploaded the way you want. If you want to change code in the repo, you must explicitly upload it</a:t>
            </a:r>
            <a:endParaRPr lang="en-US" sz="1800" b="1" dirty="0"/>
          </a:p>
        </p:txBody>
      </p:sp>
    </p:spTree>
    <p:extLst>
      <p:ext uri="{BB962C8B-B14F-4D97-AF65-F5344CB8AC3E}">
        <p14:creationId xmlns:p14="http://schemas.microsoft.com/office/powerpoint/2010/main" val="3028426786"/>
      </p:ext>
    </p:extLst>
  </p:cSld>
  <p:clrMapOvr>
    <a:masterClrMapping/>
  </p:clrMapOvr>
</p:sld>
</file>

<file path=ppt/theme/theme1.xml><?xml version="1.0" encoding="utf-8"?>
<a:theme xmlns:a="http://schemas.openxmlformats.org/drawingml/2006/main" name="16-9 Cover">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Dark Backgroun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Light Backgroun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6-9 White Backgrou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5905</TotalTime>
  <Words>742</Words>
  <Application>Microsoft Macintosh PowerPoint</Application>
  <PresentationFormat>On-screen Show (16:9)</PresentationFormat>
  <Paragraphs>66</Paragraphs>
  <Slides>12</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Arial Black</vt:lpstr>
      <vt:lpstr>Calibri</vt:lpstr>
      <vt:lpstr>16-9 Cover</vt:lpstr>
      <vt:lpstr>16-9 Dark Background</vt:lpstr>
      <vt:lpstr>16-9 Light Background</vt:lpstr>
      <vt:lpstr>16-9 White Backgroud</vt:lpstr>
      <vt:lpstr>PowerPoint Presentation</vt:lpstr>
      <vt:lpstr>What is Git?</vt:lpstr>
      <vt:lpstr>Demo: Make a Repository</vt:lpstr>
      <vt:lpstr>Demo: git clone your repo</vt:lpstr>
      <vt:lpstr>Demo: git config</vt:lpstr>
      <vt:lpstr>Demo: git branch</vt:lpstr>
      <vt:lpstr>Demo: git branch</vt:lpstr>
      <vt:lpstr>Demo: git branch</vt:lpstr>
      <vt:lpstr>Terminology Note!</vt:lpstr>
      <vt:lpstr>Demo: git add, commit, push</vt:lpstr>
      <vt:lpstr>Merging</vt:lpstr>
      <vt:lpstr>In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Seigler, Allison</cp:lastModifiedBy>
  <cp:revision>412</cp:revision>
  <cp:lastPrinted>2011-01-24T02:49:42Z</cp:lastPrinted>
  <dcterms:created xsi:type="dcterms:W3CDTF">2011-06-30T15:04:08Z</dcterms:created>
  <dcterms:modified xsi:type="dcterms:W3CDTF">2026-02-11T19:47:58Z</dcterms:modified>
  <cp:category/>
</cp:coreProperties>
</file>