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48" r:id="rId2"/>
    <p:sldMasterId id="2147483659" r:id="rId3"/>
    <p:sldMasterId id="2147483669" r:id="rId4"/>
  </p:sldMasterIdLst>
  <p:notesMasterIdLst>
    <p:notesMasterId r:id="rId23"/>
  </p:notesMasterIdLst>
  <p:sldIdLst>
    <p:sldId id="713" r:id="rId5"/>
    <p:sldId id="710" r:id="rId6"/>
    <p:sldId id="714" r:id="rId7"/>
    <p:sldId id="715" r:id="rId8"/>
    <p:sldId id="716" r:id="rId9"/>
    <p:sldId id="720" r:id="rId10"/>
    <p:sldId id="717" r:id="rId11"/>
    <p:sldId id="718" r:id="rId12"/>
    <p:sldId id="719" r:id="rId13"/>
    <p:sldId id="721" r:id="rId14"/>
    <p:sldId id="722" r:id="rId15"/>
    <p:sldId id="723" r:id="rId16"/>
    <p:sldId id="724" r:id="rId17"/>
    <p:sldId id="725" r:id="rId18"/>
    <p:sldId id="726" r:id="rId19"/>
    <p:sldId id="727" r:id="rId20"/>
    <p:sldId id="728" r:id="rId21"/>
    <p:sldId id="729" r:id="rId22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templates" id="{3540F3E4-3A56-594D-A98C-62123F4F527F}">
          <p14:sldIdLst>
            <p14:sldId id="713"/>
            <p14:sldId id="710"/>
            <p14:sldId id="714"/>
            <p14:sldId id="715"/>
            <p14:sldId id="716"/>
            <p14:sldId id="720"/>
            <p14:sldId id="717"/>
            <p14:sldId id="718"/>
            <p14:sldId id="719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  <p14:sldId id="7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48"/>
    <a:srgbClr val="A6CC57"/>
    <a:srgbClr val="00A8B6"/>
    <a:srgbClr val="FDEAD2"/>
    <a:srgbClr val="BF5700"/>
    <a:srgbClr val="C6531F"/>
    <a:srgbClr val="C01338"/>
    <a:srgbClr val="C00000"/>
    <a:srgbClr val="79C82A"/>
    <a:srgbClr val="DE7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31" autoAdjust="0"/>
    <p:restoredTop sz="90890" autoAdjust="0"/>
  </p:normalViewPr>
  <p:slideViewPr>
    <p:cSldViewPr>
      <p:cViewPr varScale="1">
        <p:scale>
          <a:sx n="143" d="100"/>
          <a:sy n="143" d="100"/>
        </p:scale>
        <p:origin x="216" y="3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2/24/26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04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5ABF2-4B4C-4B8E-5B51-005510283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58444C-6407-DB64-A60D-DD271409D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EA520F-49E4-90CD-44BF-A91A4D6AF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43DD3-0F20-0212-B4E6-10EFD22D1F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67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E38C3-3744-13A3-FA1B-8BBBD168B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43805-C6C4-4E71-6A34-908C0ED98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2F4A17-D5FA-D11A-423C-452EA2B4E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75E1E-7877-4F5B-284F-102AF42189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92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B6084-EE6D-1C86-242C-129F8C921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09CC3A-820C-9852-6EF3-4FF3EC472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A0035D-CECB-0241-5601-134656986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6E398-8A41-0ED6-A1BB-D29380A9E3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26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62510-AC7D-B9AB-2653-B7B1B9811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73206-BC10-EDB5-2899-86263EC35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D18F76-5AD5-25F3-25A8-0A7FD2DC0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43273-1231-2BE1-7257-CD694687F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91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0028F-F049-FDA4-16DB-41BD283C5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53092F-DABC-BAA4-E468-99C090366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7C0647-0F22-BA25-7160-894BCFA95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361B4-E5B9-ED3C-7B83-10251F53DC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64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3CEA9-FF62-DBFB-0039-BC5C5964E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7049B6-3031-83A4-EC76-9E3443AA2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1A0F9E-EFA9-956F-5545-8F95ABDF3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6C9B-C21E-835C-BEAB-4F5573CCD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92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E4F89-B93E-7A69-C7F6-E302AD3C6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CE307E-46E6-85C9-4B0B-345A0AE983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B8BFBE-D623-F03C-A431-8321E7DEB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B2CDC-517B-08FB-1C2E-AB1FD4042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22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8E208-D746-665A-168A-9DA3302E7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EA5C96-4100-8B15-E7CF-1E9C77E5E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96F669-8A6D-E48D-93AA-47FE72C8D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7171-4A1A-2049-93E0-24861D61A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0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5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D0D5D-8CB6-0ED0-9C4F-954BE2880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B666D3-C62C-5F59-3A10-9D0E682532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E71EF1-69EF-712F-50EC-B7A723692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5504F-0548-2057-A668-E0B7D9ACD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26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9FA86-0898-F8C1-52CC-720A4DD8F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849BD1-D1E1-15AC-D8BF-1F6DAC466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9341DE-DCA4-9D75-E3EC-8B3E74D18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E0E60-4EB0-A477-84C6-AC11721B0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79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50DA1-C535-6475-D371-201904479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4F35B9-823A-2F62-484F-A3CEB31BF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689AF4-74FA-FDAF-34BC-044349D88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8AF81-7A43-A2C6-A0BE-37C8D34A4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69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3FA6A-ABE0-8446-3A5A-AB7CA99BC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1014DE-98F8-062C-ECB1-4E8AADBCE2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6A2045-0333-11BA-4490-E20BD44FC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3CE43-AB12-5E70-5A43-E74A2866E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34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70678-2344-3E1E-949A-B75D4BDF4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47D651-E5C5-EEA0-9E09-11BC43984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865F82-53F2-5259-9421-E14B34FD4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98B45-F3A8-7C6C-E4A8-9829D99C4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51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F1DA8-A495-20CD-86F4-A6B227392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FCE806-C73F-F7B0-B4FA-1AF68EC40F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697CE0-0B4C-C754-9675-AC47394DD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88EF6-AE87-667F-510F-3BB620B6A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90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5820-AC4F-29FD-1723-3B6D3864F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DFD3AD-D905-0600-D0FF-ADDA715162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7EC234-82E0-93EB-E390-71ED84B18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8FAA2-0A25-D769-EFA1-45AF44296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6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2496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2496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2496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2496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2496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247774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2496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2496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599C950-0CDD-A035-08FD-C97C2EA28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4AAB63-BA0D-1EFC-E588-07C011145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ABC10CF-4DF4-AB0D-7ECE-A28A5589B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CCF270B-CF5E-9E77-5076-42112E76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64A62F6-9C8C-4AF8-2097-9E4778C64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FDDF1D8-13EC-9DA1-34E9-C1C120DC3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2496"/>
            <a:ext cx="82296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530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90384" y="41719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sz="1050" dirty="0"/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Month 20xx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2496"/>
            <a:ext cx="8229600" cy="2953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7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5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/>
          <p:cNvSpPr txBox="1">
            <a:spLocks/>
          </p:cNvSpPr>
          <p:nvPr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FEBRUARY 2026</a:t>
            </a:r>
            <a:endParaRPr lang="en-US" sz="1200" b="0" dirty="0"/>
          </a:p>
        </p:txBody>
      </p:sp>
      <p:sp>
        <p:nvSpPr>
          <p:cNvPr id="13" name="Title Placeholder 7"/>
          <p:cNvSpPr txBox="1">
            <a:spLocks/>
          </p:cNvSpPr>
          <p:nvPr/>
        </p:nvSpPr>
        <p:spPr>
          <a:xfrm>
            <a:off x="502920" y="1200150"/>
            <a:ext cx="810768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/>
              <a:t>Midterm Review</a:t>
            </a:r>
          </a:p>
        </p:txBody>
      </p:sp>
      <p:sp>
        <p:nvSpPr>
          <p:cNvPr id="15" name="Text Placeholder 9"/>
          <p:cNvSpPr txBox="1">
            <a:spLocks/>
          </p:cNvSpPr>
          <p:nvPr/>
        </p:nvSpPr>
        <p:spPr>
          <a:xfrm>
            <a:off x="54864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ECE312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99" y="320040"/>
            <a:ext cx="18773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0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60BDF-075A-EB2A-597E-472EA8C52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15A6DF-F4CB-354D-6CC5-1A6A5E560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8" y="43815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Review: Malloc and Free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726510-B241-6B12-A309-DDCBDBB18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2" y="1123950"/>
            <a:ext cx="8229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7" name="Picture 6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C05237C0-EC01-7592-27BC-BE1038449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47750"/>
            <a:ext cx="4419600" cy="3904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FE1DD8-8331-2A06-080D-6FAFDD22D6E7}"/>
              </a:ext>
            </a:extLst>
          </p:cNvPr>
          <p:cNvSpPr txBox="1"/>
          <p:nvPr/>
        </p:nvSpPr>
        <p:spPr>
          <a:xfrm>
            <a:off x="5410200" y="211455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wrong with the following code? Is anything wrong?</a:t>
            </a:r>
          </a:p>
        </p:txBody>
      </p:sp>
    </p:spTree>
    <p:extLst>
      <p:ext uri="{BB962C8B-B14F-4D97-AF65-F5344CB8AC3E}">
        <p14:creationId xmlns:p14="http://schemas.microsoft.com/office/powerpoint/2010/main" val="3491766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E70EE-DC59-BEEE-F063-D5A6CD7AD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9B1D67-4923-C533-1FF3-80965C74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8" y="43815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Review: Malloc and Free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59517A-F653-9BB2-7440-8116209C0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2" y="1123950"/>
            <a:ext cx="8229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7" name="Picture 6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F8122A78-928C-164E-E4D7-F762F329C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47750"/>
            <a:ext cx="4419600" cy="3904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7F5B49-F8B1-186C-378A-31886A19CC02}"/>
              </a:ext>
            </a:extLst>
          </p:cNvPr>
          <p:cNvSpPr txBox="1"/>
          <p:nvPr/>
        </p:nvSpPr>
        <p:spPr>
          <a:xfrm>
            <a:off x="5448300" y="158115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Our free() function only frees the top-most malloc in the matrix. All of the </a:t>
            </a:r>
            <a:r>
              <a:rPr lang="en-US" dirty="0" err="1">
                <a:solidFill>
                  <a:schemeClr val="bg1"/>
                </a:solidFill>
              </a:rPr>
              <a:t>malloc’ed</a:t>
            </a:r>
            <a:r>
              <a:rPr lang="en-US" dirty="0">
                <a:solidFill>
                  <a:schemeClr val="bg1"/>
                </a:solidFill>
              </a:rPr>
              <a:t> arrays inside the loop are now leaked memory because we never freed them.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92EE2CB6-7F21-9DE9-AC65-639ED9EEFAB3}"/>
              </a:ext>
            </a:extLst>
          </p:cNvPr>
          <p:cNvSpPr/>
          <p:nvPr/>
        </p:nvSpPr>
        <p:spPr>
          <a:xfrm>
            <a:off x="1905000" y="3105150"/>
            <a:ext cx="35433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4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02FDB-99E2-4809-9D4C-0DD932B71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E564B4-5BFA-AE17-D173-FF6B7F04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8" y="43815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Review: Stack and Heap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6DBA81-A25A-98C1-6B9C-64C8D826A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2" y="1123950"/>
            <a:ext cx="8229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How are the stack and heap different?</a:t>
            </a:r>
          </a:p>
        </p:txBody>
      </p:sp>
    </p:spTree>
    <p:extLst>
      <p:ext uri="{BB962C8B-B14F-4D97-AF65-F5344CB8AC3E}">
        <p14:creationId xmlns:p14="http://schemas.microsoft.com/office/powerpoint/2010/main" val="237814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E5B7B-C0CB-BB4F-784A-1B8AFC1DA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662470-10C3-F7A4-CA9E-39BB13007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8" y="43815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Review: Stack and Heap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A917C8-9297-A9B7-4B4B-5B000004C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2" y="1123950"/>
            <a:ext cx="8229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Stack:</a:t>
            </a:r>
          </a:p>
          <a:p>
            <a:pPr>
              <a:buFontTx/>
              <a:buChar char="-"/>
            </a:pPr>
            <a:r>
              <a:rPr lang="en-US" sz="2400" dirty="0"/>
              <a:t>Memory is contiguous</a:t>
            </a:r>
          </a:p>
          <a:p>
            <a:pPr>
              <a:buFontTx/>
              <a:buChar char="-"/>
            </a:pPr>
            <a:r>
              <a:rPr lang="en-US" sz="2400" dirty="0"/>
              <a:t>Memory cannot be un-assigned/reused</a:t>
            </a:r>
          </a:p>
          <a:p>
            <a:pPr>
              <a:buFontTx/>
              <a:buChar char="-"/>
            </a:pPr>
            <a:r>
              <a:rPr lang="en-US" sz="2400" dirty="0"/>
              <a:t>Addresses DECREASE as stack size increases</a:t>
            </a:r>
          </a:p>
        </p:txBody>
      </p:sp>
    </p:spTree>
    <p:extLst>
      <p:ext uri="{BB962C8B-B14F-4D97-AF65-F5344CB8AC3E}">
        <p14:creationId xmlns:p14="http://schemas.microsoft.com/office/powerpoint/2010/main" val="327471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69EA1-087D-43CB-6BDE-90904F8A8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F7E32F-6110-71FA-910F-10A15D094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8" y="43815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Review: Stack and Heap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5B7636-83D0-6811-E164-672949BF9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2" y="1123950"/>
            <a:ext cx="8229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Heap:</a:t>
            </a:r>
          </a:p>
          <a:p>
            <a:pPr>
              <a:buFontTx/>
              <a:buChar char="-"/>
            </a:pPr>
            <a:r>
              <a:rPr lang="en-US" sz="2400" dirty="0"/>
              <a:t>Memory addresses of elements are determined by the allocator and are not necessarily related in any way</a:t>
            </a:r>
          </a:p>
          <a:p>
            <a:pPr>
              <a:buFontTx/>
              <a:buChar char="-"/>
            </a:pPr>
            <a:r>
              <a:rPr lang="en-US" sz="2400" dirty="0"/>
              <a:t>Memory must be explicitly allocated by the programmer using malloc()</a:t>
            </a:r>
          </a:p>
          <a:p>
            <a:pPr>
              <a:buFontTx/>
              <a:buChar char="-"/>
            </a:pPr>
            <a:r>
              <a:rPr lang="en-US" sz="2400" dirty="0"/>
              <a:t>Memory CAN be un-assigned/reused if free() or </a:t>
            </a:r>
            <a:r>
              <a:rPr lang="en-US" sz="2400" dirty="0" err="1"/>
              <a:t>realloc</a:t>
            </a:r>
            <a:r>
              <a:rPr lang="en-US" sz="2400" dirty="0"/>
              <a:t>() is called</a:t>
            </a:r>
          </a:p>
          <a:p>
            <a:pPr>
              <a:buFontTx/>
              <a:buChar char="-"/>
            </a:pPr>
            <a:r>
              <a:rPr lang="en-US" sz="2400" dirty="0"/>
              <a:t>Addresses HAVE NO PREDETERMINED PATTERN as heap size increases.</a:t>
            </a:r>
          </a:p>
        </p:txBody>
      </p:sp>
    </p:spTree>
    <p:extLst>
      <p:ext uri="{BB962C8B-B14F-4D97-AF65-F5344CB8AC3E}">
        <p14:creationId xmlns:p14="http://schemas.microsoft.com/office/powerpoint/2010/main" val="2456615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221F8-2B43-4975-036A-7950665CF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E2A5E6-C7E9-2047-17F4-D83DA2858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8" y="43815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Review: Time Complexity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5232A9-1685-E4BE-644D-1E79AC42A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925171"/>
            <a:ext cx="2662518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is the time complexity of the code?</a:t>
            </a:r>
          </a:p>
        </p:txBody>
      </p:sp>
      <p:pic>
        <p:nvPicPr>
          <p:cNvPr id="3" name="Picture 2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B5681454-40B2-8D75-D8D1-0B6DD2F93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3" y="1696570"/>
            <a:ext cx="4318748" cy="202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23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0B3CE-2681-EBB0-2B4D-5609CA8B4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C1CA9E-2E00-94BD-2E44-8BB5A09F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8" y="43815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Review: Time Complexity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D1A7D4-06F1-FCD8-06B1-2BC958BDE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696570"/>
            <a:ext cx="3500718" cy="24753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The outer loop iterates through the entire array. The inner loop also iterates through the entire array. Therefore, this time complexity is O(n^2)</a:t>
            </a:r>
          </a:p>
        </p:txBody>
      </p:sp>
      <p:pic>
        <p:nvPicPr>
          <p:cNvPr id="3" name="Picture 2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30A407AA-5F3E-95ED-FC45-EF8D79A38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3" y="1696570"/>
            <a:ext cx="4318748" cy="202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25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847B5-15AB-3295-7CAB-9DA757645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625BF9-3D13-AB7C-1161-299BE190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8" y="43815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Review: Time Complexity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7F89D-C01D-50EB-BCF7-F6E0CCC69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925171"/>
            <a:ext cx="2662518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is the time complexity of the code?</a:t>
            </a:r>
          </a:p>
        </p:txBody>
      </p:sp>
      <p:pic>
        <p:nvPicPr>
          <p:cNvPr id="6" name="Picture 5" descr="A computer code with many text&#10;&#10;AI-generated content may be incorrect.">
            <a:extLst>
              <a:ext uri="{FF2B5EF4-FFF2-40B4-BE49-F238E27FC236}">
                <a16:creationId xmlns:a16="http://schemas.microsoft.com/office/drawing/2014/main" id="{A82B8D86-7B44-83C6-DCBC-824AC430C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2" y="1657350"/>
            <a:ext cx="39624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96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332BB-055B-27DA-BD1B-954CC1685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4B4EAE-23AC-8C98-7E29-46F170EBB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8" y="43815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Review: Time Complexity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705ADD-27B9-9519-3269-6CF806424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1123950"/>
            <a:ext cx="4648200" cy="3810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The loop in foo() iterates size times. It calls bar() each time, passing the current index </a:t>
            </a:r>
            <a:r>
              <a:rPr lang="en-US" sz="2400" dirty="0" err="1"/>
              <a:t>i</a:t>
            </a:r>
            <a:r>
              <a:rPr lang="en-US" sz="2400" dirty="0"/>
              <a:t>. Inside bar(), the loop iterates ”</a:t>
            </a:r>
            <a:r>
              <a:rPr lang="en-US" sz="2400" dirty="0" err="1"/>
              <a:t>idx</a:t>
            </a:r>
            <a:r>
              <a:rPr lang="en-US" sz="2400" dirty="0"/>
              <a:t>” times.</a:t>
            </a:r>
          </a:p>
          <a:p>
            <a:pPr marL="0" indent="0">
              <a:buNone/>
            </a:pPr>
            <a:r>
              <a:rPr lang="en-US" sz="2400" dirty="0"/>
              <a:t>The total number of times “</a:t>
            </a:r>
            <a:r>
              <a:rPr lang="en-US" sz="2400" dirty="0" err="1"/>
              <a:t>arr</a:t>
            </a:r>
            <a:r>
              <a:rPr lang="en-US" sz="2400" dirty="0"/>
              <a:t>[</a:t>
            </a:r>
            <a:r>
              <a:rPr lang="en-US" sz="2400" dirty="0" err="1"/>
              <a:t>idx</a:t>
            </a:r>
            <a:r>
              <a:rPr lang="en-US" sz="2400" dirty="0"/>
              <a:t>] += </a:t>
            </a:r>
            <a:r>
              <a:rPr lang="en-US" sz="2400" dirty="0" err="1"/>
              <a:t>arr</a:t>
            </a:r>
            <a:r>
              <a:rPr lang="en-US" sz="2400" dirty="0"/>
              <a:t>[</a:t>
            </a:r>
            <a:r>
              <a:rPr lang="en-US" sz="2400" dirty="0" err="1"/>
              <a:t>i</a:t>
            </a:r>
            <a:r>
              <a:rPr lang="en-US" sz="2400" dirty="0"/>
              <a:t>]” is run is 0 + 1 +…+ (size-2) times, or 1 + (size * size/2) times. Therefore, the complexity is O(n^2) (or O(n^2/2+1) if you want to be precise</a:t>
            </a:r>
          </a:p>
        </p:txBody>
      </p:sp>
      <p:pic>
        <p:nvPicPr>
          <p:cNvPr id="6" name="Picture 5" descr="A computer code with many text&#10;&#10;AI-generated content may be incorrect.">
            <a:extLst>
              <a:ext uri="{FF2B5EF4-FFF2-40B4-BE49-F238E27FC236}">
                <a16:creationId xmlns:a16="http://schemas.microsoft.com/office/drawing/2014/main" id="{F8AA2AAA-9B37-259A-BB9F-57F88F376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81150"/>
            <a:ext cx="39624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8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Exam Details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2718" y="1219200"/>
            <a:ext cx="8229600" cy="3352800"/>
          </a:xfrm>
        </p:spPr>
        <p:txBody>
          <a:bodyPr>
            <a:normAutofit/>
          </a:bodyPr>
          <a:lstStyle/>
          <a:p>
            <a:r>
              <a:rPr lang="en-US" sz="1800" dirty="0"/>
              <a:t>This is a WRITTEN exam, so please bring pencils/erasers</a:t>
            </a:r>
          </a:p>
          <a:p>
            <a:r>
              <a:rPr lang="en-US" sz="1800" dirty="0"/>
              <a:t>The exam is </a:t>
            </a:r>
            <a:r>
              <a:rPr lang="en-US" sz="1800" i="1" dirty="0"/>
              <a:t>open note/book</a:t>
            </a:r>
            <a:r>
              <a:rPr lang="en-US" sz="1800" dirty="0"/>
              <a:t>, but </a:t>
            </a:r>
            <a:r>
              <a:rPr lang="en-US" sz="1800" i="1" dirty="0"/>
              <a:t>closed laptop/calculator/electronics</a:t>
            </a:r>
            <a:endParaRPr lang="en-US" sz="1800" dirty="0"/>
          </a:p>
          <a:p>
            <a:r>
              <a:rPr lang="en-US" sz="1800" dirty="0"/>
              <a:t>There are some multiple choice questions, and some free response questions</a:t>
            </a:r>
          </a:p>
          <a:p>
            <a:pPr lvl="1"/>
            <a:r>
              <a:rPr lang="en-US" sz="1600" dirty="0"/>
              <a:t>Free response questions are mostly about writing code</a:t>
            </a:r>
          </a:p>
          <a:p>
            <a:r>
              <a:rPr lang="en-US" sz="2000" dirty="0"/>
              <a:t>We will most likely be curving the exam, depending on the overall class performance</a:t>
            </a:r>
          </a:p>
          <a:p>
            <a:r>
              <a:rPr lang="en-US" sz="2000" dirty="0"/>
              <a:t>A list of C standard library functions that you can use in your free response questions will be provided. </a:t>
            </a:r>
          </a:p>
        </p:txBody>
      </p:sp>
    </p:spTree>
    <p:extLst>
      <p:ext uri="{BB962C8B-B14F-4D97-AF65-F5344CB8AC3E}">
        <p14:creationId xmlns:p14="http://schemas.microsoft.com/office/powerpoint/2010/main" val="7854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1FDF0-1350-9678-93D2-F15127F11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35CE1D-4EE3-4E64-8BCF-9A8D8823B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Free Response Tips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B1450E-C425-ACB0-2C96-75A9EEDCB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3926"/>
            <a:ext cx="8229600" cy="3352800"/>
          </a:xfrm>
        </p:spPr>
        <p:txBody>
          <a:bodyPr>
            <a:normAutofit/>
          </a:bodyPr>
          <a:lstStyle/>
          <a:p>
            <a:r>
              <a:rPr lang="en-US" sz="1800" dirty="0"/>
              <a:t>Make a quick general plan for your solution, then start writing</a:t>
            </a:r>
          </a:p>
          <a:p>
            <a:r>
              <a:rPr lang="en-US" sz="1800" dirty="0"/>
              <a:t>As you write, you will think of things to change. Allow yourself space to change your solution as you go.</a:t>
            </a:r>
          </a:p>
          <a:p>
            <a:r>
              <a:rPr lang="en-US" sz="1800" i="1" dirty="0"/>
              <a:t>Think about edge cases!!!</a:t>
            </a:r>
          </a:p>
          <a:p>
            <a:r>
              <a:rPr lang="en-US" sz="1800" dirty="0"/>
              <a:t>If you can only think of a partial solution, something is better than nothing. Write as much as you can!</a:t>
            </a:r>
          </a:p>
          <a:p>
            <a:r>
              <a:rPr lang="en-US" sz="1800" dirty="0"/>
              <a:t>We will likely be lenient with some C syntax (e.g., no semicolons after every line, a missing set of brackets) if we can understand what your intent was, but try your best to write compile-able code.</a:t>
            </a:r>
          </a:p>
          <a:p>
            <a:r>
              <a:rPr lang="en-US" sz="1800" dirty="0"/>
              <a:t>Believe in yourself! You are smarter than you think.</a:t>
            </a:r>
          </a:p>
        </p:txBody>
      </p:sp>
    </p:spTree>
    <p:extLst>
      <p:ext uri="{BB962C8B-B14F-4D97-AF65-F5344CB8AC3E}">
        <p14:creationId xmlns:p14="http://schemas.microsoft.com/office/powerpoint/2010/main" val="297674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5424F-6B3D-FB06-C875-85F75A55F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8FA896-4C13-E563-A0E4-9609531E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8" y="2857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What You Should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ABC334-EFB2-E3FB-019A-38600A4BC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4" y="1132915"/>
            <a:ext cx="8229600" cy="3962400"/>
          </a:xfrm>
        </p:spPr>
        <p:txBody>
          <a:bodyPr>
            <a:normAutofit/>
          </a:bodyPr>
          <a:lstStyle/>
          <a:p>
            <a:r>
              <a:rPr lang="en-US" sz="1800" dirty="0"/>
              <a:t>Pointers (double/triple pointers, pointer arithmetic, etc.)</a:t>
            </a:r>
          </a:p>
          <a:p>
            <a:r>
              <a:rPr lang="en-US" sz="1800" dirty="0"/>
              <a:t>Strings</a:t>
            </a:r>
          </a:p>
          <a:p>
            <a:r>
              <a:rPr lang="en-US" sz="1800" dirty="0"/>
              <a:t>Variable Declarations (types, visibility, etc.)</a:t>
            </a:r>
          </a:p>
          <a:p>
            <a:r>
              <a:rPr lang="en-US" sz="1800" dirty="0"/>
              <a:t>Code Image (stack and heap, how are they different? Where do global/constant variables go?)</a:t>
            </a:r>
          </a:p>
          <a:p>
            <a:r>
              <a:rPr lang="en-US" sz="1800" dirty="0"/>
              <a:t>Malloc and free (how to use, memory leaks, use-after-free, etc.)</a:t>
            </a:r>
          </a:p>
          <a:p>
            <a:r>
              <a:rPr lang="en-US" sz="1800" dirty="0"/>
              <a:t>Structs (how to declare/define, how to access elements, struct size, etc.)</a:t>
            </a:r>
          </a:p>
          <a:p>
            <a:r>
              <a:rPr lang="en-US" sz="1800" dirty="0"/>
              <a:t>Time complexity</a:t>
            </a:r>
          </a:p>
          <a:p>
            <a:r>
              <a:rPr lang="en-US" sz="1800" dirty="0"/>
              <a:t>Recursion (we will talk about it in class today)</a:t>
            </a:r>
          </a:p>
          <a:p>
            <a:r>
              <a:rPr lang="en-US" sz="1800" dirty="0"/>
              <a:t>Search algorithms (linear search, binary search)</a:t>
            </a:r>
          </a:p>
          <a:p>
            <a:r>
              <a:rPr lang="en-US" sz="1800" dirty="0"/>
              <a:t>Sorting algorithms</a:t>
            </a:r>
          </a:p>
        </p:txBody>
      </p:sp>
    </p:spTree>
    <p:extLst>
      <p:ext uri="{BB962C8B-B14F-4D97-AF65-F5344CB8AC3E}">
        <p14:creationId xmlns:p14="http://schemas.microsoft.com/office/powerpoint/2010/main" val="230020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920E3-FD02-9C78-84DF-BE1186E7F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8D5F4E-AD9B-BF86-3D3B-DBB6AF33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8" y="43815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What You Don’t Have to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9AFD5C-443A-0136-AB48-07DF22B7E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2" y="1123950"/>
            <a:ext cx="8229600" cy="3962400"/>
          </a:xfrm>
        </p:spPr>
        <p:txBody>
          <a:bodyPr>
            <a:normAutofit/>
          </a:bodyPr>
          <a:lstStyle/>
          <a:p>
            <a:r>
              <a:rPr lang="en-US" sz="1800" dirty="0"/>
              <a:t>Linux commands/compiler commands</a:t>
            </a:r>
          </a:p>
          <a:p>
            <a:r>
              <a:rPr lang="en-US" sz="1800" dirty="0"/>
              <a:t>Git and </a:t>
            </a:r>
            <a:r>
              <a:rPr lang="en-US" sz="1800" dirty="0" err="1"/>
              <a:t>Github</a:t>
            </a:r>
            <a:r>
              <a:rPr lang="en-US" sz="1800" dirty="0"/>
              <a:t> stuff</a:t>
            </a:r>
          </a:p>
          <a:p>
            <a:r>
              <a:rPr lang="en-US" sz="1800" dirty="0"/>
              <a:t>How to use </a:t>
            </a:r>
            <a:r>
              <a:rPr lang="en-US" sz="1800" dirty="0" err="1"/>
              <a:t>Valgrind</a:t>
            </a:r>
            <a:r>
              <a:rPr lang="en-US" sz="1800" dirty="0"/>
              <a:t>/</a:t>
            </a:r>
            <a:r>
              <a:rPr lang="en-US" sz="1800" dirty="0" err="1"/>
              <a:t>AddressSanitizer</a:t>
            </a:r>
            <a:r>
              <a:rPr lang="en-US" sz="1800" dirty="0"/>
              <a:t> (though you should be familiar with heap usage errors in general, we will not test on how to specifically use these tools or read the output)</a:t>
            </a:r>
          </a:p>
          <a:p>
            <a:r>
              <a:rPr lang="en-US" sz="1800" dirty="0" err="1"/>
              <a:t>Makefile</a:t>
            </a:r>
            <a:r>
              <a:rPr lang="en-US" sz="1800" dirty="0"/>
              <a:t> (VERY useful skill, but it won’t be on the midterm)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7630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7F215-3BB1-FA68-D675-953F2CBA7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62C407-320A-726A-3105-FDEE56DCB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8" y="43815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Review: Free Response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8ED61A-FDD7-8BE1-3012-A88A1BDA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2" y="1123950"/>
            <a:ext cx="8229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3D6F03-6D64-DF71-0BFD-1EFC8D9140EB}"/>
              </a:ext>
            </a:extLst>
          </p:cNvPr>
          <p:cNvSpPr txBox="1"/>
          <p:nvPr/>
        </p:nvSpPr>
        <p:spPr>
          <a:xfrm>
            <a:off x="461682" y="1276350"/>
            <a:ext cx="7996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Write code that can keep track of books in a library. Each Book struct should record book title, author, and whether the book is checked out. A Library should contain all Book structs, as well as a total count of all books.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Define the Book struct, and write a function that can create a Book given a title and author. Define the Library struct, and write a function that can add a Book to the Library. Finally, write a function that will sort Books in the Library by author name.</a:t>
            </a:r>
          </a:p>
        </p:txBody>
      </p:sp>
    </p:spTree>
    <p:extLst>
      <p:ext uri="{BB962C8B-B14F-4D97-AF65-F5344CB8AC3E}">
        <p14:creationId xmlns:p14="http://schemas.microsoft.com/office/powerpoint/2010/main" val="254396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0420E-3FE2-02B8-1AA9-84C4B5A21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000414-05AD-6605-8211-AE48FE4FD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8" y="43815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Review: Size of Structs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3A2DDB-9045-7E6D-71E3-E5DAE3DC9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2" y="1123950"/>
            <a:ext cx="8229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3" name="Picture 2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DD7D7058-C077-2751-1762-C4C7FE9A0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8" y="1657350"/>
            <a:ext cx="3657600" cy="271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D49DE1-95AD-690E-EE15-E1E4F2BE4BD8}"/>
              </a:ext>
            </a:extLst>
          </p:cNvPr>
          <p:cNvSpPr txBox="1"/>
          <p:nvPr/>
        </p:nvSpPr>
        <p:spPr>
          <a:xfrm>
            <a:off x="4800600" y="241608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the size of </a:t>
            </a:r>
            <a:r>
              <a:rPr lang="en-US" dirty="0" err="1">
                <a:solidFill>
                  <a:schemeClr val="bg1"/>
                </a:solidFill>
              </a:rPr>
              <a:t>MyStruct</a:t>
            </a:r>
            <a:r>
              <a:rPr lang="en-US" dirty="0">
                <a:solidFill>
                  <a:schemeClr val="bg1"/>
                </a:solidFill>
              </a:rPr>
              <a:t>? What is the size of </a:t>
            </a:r>
            <a:r>
              <a:rPr lang="en-US" dirty="0" err="1">
                <a:solidFill>
                  <a:schemeClr val="bg1"/>
                </a:solidFill>
              </a:rPr>
              <a:t>MyOtherStruct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203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37E75-0794-529F-A080-B1C1EFF65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96EAE3-94F3-5B58-8CA8-BF690302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8" y="43815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Review: Size of Structs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1A8718-EA2F-AF2C-F74C-9E6722DC9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2" y="1123950"/>
            <a:ext cx="8229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3" name="Picture 2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5F2C6204-5EE5-6325-92EF-98F7095A0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8" y="1657350"/>
            <a:ext cx="3657600" cy="271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CAAE06-78B9-126E-2D18-8CCA2E98BD93}"/>
              </a:ext>
            </a:extLst>
          </p:cNvPr>
          <p:cNvSpPr txBox="1"/>
          <p:nvPr/>
        </p:nvSpPr>
        <p:spPr>
          <a:xfrm>
            <a:off x="4343400" y="1492756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 rules for calculating the size of structs: 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All elements should land on an address divisible by their size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The entire struct size should be divisible by the size of the biggest element</a:t>
            </a:r>
          </a:p>
        </p:txBody>
      </p:sp>
    </p:spTree>
    <p:extLst>
      <p:ext uri="{BB962C8B-B14F-4D97-AF65-F5344CB8AC3E}">
        <p14:creationId xmlns:p14="http://schemas.microsoft.com/office/powerpoint/2010/main" val="285313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D6196-34E5-33A5-0537-AD33C3C5D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6336B7-CDA2-A0F0-B493-35509F06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18" y="43815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Review: Size of Structs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2837F5-2BD4-6B3F-DBCE-A073574D6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2" y="1123950"/>
            <a:ext cx="8229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3" name="Picture 2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07A10997-45B7-89E6-91A7-8BBC5B6D0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8" y="1657350"/>
            <a:ext cx="3657600" cy="271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92D42-9300-CF10-83AB-26E4617277C9}"/>
              </a:ext>
            </a:extLst>
          </p:cNvPr>
          <p:cNvSpPr txBox="1"/>
          <p:nvPr/>
        </p:nvSpPr>
        <p:spPr>
          <a:xfrm>
            <a:off x="4800600" y="127635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char b must have enough space that int* c lands on an address divisible by 8. char b must therefore be 8 bytes, and the total size is 24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65BB7-0914-F715-1F54-2149EEED9917}"/>
              </a:ext>
            </a:extLst>
          </p:cNvPr>
          <p:cNvSpPr txBox="1"/>
          <p:nvPr/>
        </p:nvSpPr>
        <p:spPr>
          <a:xfrm>
            <a:off x="4800600" y="2836098"/>
            <a:ext cx="32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char* c is 8 bytes, so char a and int b must together make a multiple of 8 bytes. int b is 4 bytes, so char a must be a multiple of 4 bytes. Therefore, char a is 4 bytes, int b is 4 bytes, and char* c is 8 bytes. Total size is 16 bytes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0CCCDBA-11D6-5A7D-AFF9-59322819694C}"/>
              </a:ext>
            </a:extLst>
          </p:cNvPr>
          <p:cNvSpPr/>
          <p:nvPr/>
        </p:nvSpPr>
        <p:spPr>
          <a:xfrm>
            <a:off x="2119753" y="3477719"/>
            <a:ext cx="2680847" cy="3127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1715049-A837-D945-2A43-722D4CA7587C}"/>
              </a:ext>
            </a:extLst>
          </p:cNvPr>
          <p:cNvSpPr/>
          <p:nvPr/>
        </p:nvSpPr>
        <p:spPr>
          <a:xfrm rot="20765271">
            <a:off x="1862405" y="2110997"/>
            <a:ext cx="2909447" cy="2958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68815"/>
      </p:ext>
    </p:extLst>
  </p:cSld>
  <p:clrMapOvr>
    <a:masterClrMapping/>
  </p:clrMapOvr>
</p:sld>
</file>

<file path=ppt/theme/theme1.xml><?xml version="1.0" encoding="utf-8"?>
<a:theme xmlns:a="http://schemas.openxmlformats.org/drawingml/2006/main" name="16-9 Cover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Dark Background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Light Background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6-9 White Backgroud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5990</TotalTime>
  <Words>971</Words>
  <Application>Microsoft Macintosh PowerPoint</Application>
  <PresentationFormat>On-screen Show (16:9)</PresentationFormat>
  <Paragraphs>89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16-9 Cover</vt:lpstr>
      <vt:lpstr>16-9 Dark Background</vt:lpstr>
      <vt:lpstr>16-9 Light Background</vt:lpstr>
      <vt:lpstr>16-9 White Backgroud</vt:lpstr>
      <vt:lpstr>PowerPoint Presentation</vt:lpstr>
      <vt:lpstr>Exam Details</vt:lpstr>
      <vt:lpstr>Free Response Tips</vt:lpstr>
      <vt:lpstr>What You Should Study</vt:lpstr>
      <vt:lpstr>What You Don’t Have to Study</vt:lpstr>
      <vt:lpstr>Review: Free Response</vt:lpstr>
      <vt:lpstr>Review: Size of Structs</vt:lpstr>
      <vt:lpstr>Review: Size of Structs</vt:lpstr>
      <vt:lpstr>Review: Size of Structs</vt:lpstr>
      <vt:lpstr>Review: Malloc and Free</vt:lpstr>
      <vt:lpstr>Review: Malloc and Free</vt:lpstr>
      <vt:lpstr>Review: Stack and Heap</vt:lpstr>
      <vt:lpstr>Review: Stack and Heap</vt:lpstr>
      <vt:lpstr>Review: Stack and Heap</vt:lpstr>
      <vt:lpstr>Review: Time Complexity</vt:lpstr>
      <vt:lpstr>Review: Time Complexity</vt:lpstr>
      <vt:lpstr>Review: Time Complexity</vt:lpstr>
      <vt:lpstr>Review: Time Complexity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Seigler, Allison</cp:lastModifiedBy>
  <cp:revision>411</cp:revision>
  <cp:lastPrinted>2011-01-24T02:49:42Z</cp:lastPrinted>
  <dcterms:created xsi:type="dcterms:W3CDTF">2011-06-30T15:04:08Z</dcterms:created>
  <dcterms:modified xsi:type="dcterms:W3CDTF">2026-02-25T05:48:10Z</dcterms:modified>
  <cp:category/>
</cp:coreProperties>
</file>