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48" r:id="rId2"/>
    <p:sldMasterId id="2147483659" r:id="rId3"/>
    <p:sldMasterId id="2147483669" r:id="rId4"/>
  </p:sldMasterIdLst>
  <p:notesMasterIdLst>
    <p:notesMasterId r:id="rId14"/>
  </p:notesMasterIdLst>
  <p:sldIdLst>
    <p:sldId id="713" r:id="rId5"/>
    <p:sldId id="710" r:id="rId6"/>
    <p:sldId id="714" r:id="rId7"/>
    <p:sldId id="715" r:id="rId8"/>
    <p:sldId id="716" r:id="rId9"/>
    <p:sldId id="717" r:id="rId10"/>
    <p:sldId id="718" r:id="rId11"/>
    <p:sldId id="719" r:id="rId12"/>
    <p:sldId id="720" r:id="rId13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emplates" id="{3540F3E4-3A56-594D-A98C-62123F4F527F}">
          <p14:sldIdLst>
            <p14:sldId id="713"/>
            <p14:sldId id="710"/>
            <p14:sldId id="714"/>
            <p14:sldId id="715"/>
            <p14:sldId id="716"/>
            <p14:sldId id="717"/>
            <p14:sldId id="718"/>
            <p14:sldId id="719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A6CC57"/>
    <a:srgbClr val="00A8B6"/>
    <a:srgbClr val="FDEAD2"/>
    <a:srgbClr val="BF5700"/>
    <a:srgbClr val="C6531F"/>
    <a:srgbClr val="C01338"/>
    <a:srgbClr val="C00000"/>
    <a:srgbClr val="79C82A"/>
    <a:srgbClr val="DE7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0" autoAdjust="0"/>
    <p:restoredTop sz="90890" autoAdjust="0"/>
  </p:normalViewPr>
  <p:slideViewPr>
    <p:cSldViewPr>
      <p:cViewPr>
        <p:scale>
          <a:sx n="133" d="100"/>
          <a:sy n="133" d="100"/>
        </p:scale>
        <p:origin x="328" y="5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3/24/26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247774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99C950-0CDD-A035-08FD-C97C2EA2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4AAB63-BA0D-1EFC-E588-07C01114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ABC10CF-4DF4-AB0D-7ECE-A28A5589B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CF270B-CF5E-9E77-5076-42112E76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64A62F6-9C8C-4AF8-2097-9E4778C64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FDDF1D8-13EC-9DA1-34E9-C1C120DC3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2496"/>
            <a:ext cx="8229600" cy="295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cap="all" dirty="0">
                <a:latin typeface="Arial Black" charset="0"/>
              </a:rPr>
              <a:t>March</a:t>
            </a:r>
            <a:r>
              <a:rPr lang="en-US" sz="1200" b="0" i="0" cap="all" baseline="0" dirty="0">
                <a:latin typeface="Arial Black" charset="0"/>
              </a:rPr>
              <a:t> 2026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810768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Programming Assignment 5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4864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ECE312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What it 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718" y="1219200"/>
            <a:ext cx="8229600" cy="3352800"/>
          </a:xfrm>
        </p:spPr>
        <p:txBody>
          <a:bodyPr>
            <a:normAutofit/>
          </a:bodyPr>
          <a:lstStyle/>
          <a:p>
            <a:r>
              <a:rPr lang="en-US" sz="2000" dirty="0"/>
              <a:t>A game that guesses animals by asking the user questions</a:t>
            </a:r>
          </a:p>
          <a:p>
            <a:pPr lvl="1"/>
            <a:r>
              <a:rPr lang="en-US" sz="1600" dirty="0"/>
              <a:t>``Does it live in water?’’ ``No’’ ``Is it a cat?’’ ``Yes’’</a:t>
            </a:r>
          </a:p>
          <a:p>
            <a:r>
              <a:rPr lang="en-US" sz="2000" dirty="0"/>
              <a:t>When the computer guesses wrong, it adds an animal to its library</a:t>
            </a:r>
          </a:p>
          <a:p>
            <a:pPr lvl="1"/>
            <a:r>
              <a:rPr lang="en-US" sz="1600" dirty="0"/>
              <a:t>User specifies what the animal is and give a question that will distinguish it from the incorrectly guessed animal</a:t>
            </a:r>
          </a:p>
          <a:p>
            <a:r>
              <a:rPr lang="en-US" sz="2000" dirty="0"/>
              <a:t>GUI-based input/output</a:t>
            </a:r>
          </a:p>
          <a:p>
            <a:pPr lvl="1"/>
            <a:r>
              <a:rPr lang="en-US" sz="1600" dirty="0"/>
              <a:t>We turn the command line into a GUI using ‘</a:t>
            </a:r>
            <a:r>
              <a:rPr lang="en-US" sz="1600" dirty="0" err="1"/>
              <a:t>ncurses</a:t>
            </a:r>
            <a:r>
              <a:rPr lang="en-US" sz="1600" dirty="0"/>
              <a:t>’ library</a:t>
            </a:r>
          </a:p>
          <a:p>
            <a:pPr lvl="1"/>
            <a:r>
              <a:rPr lang="en-US" sz="1600" dirty="0"/>
              <a:t>Follow the setup steps in the lab doc to compile correctly</a:t>
            </a:r>
          </a:p>
        </p:txBody>
      </p:sp>
    </p:spTree>
    <p:extLst>
      <p:ext uri="{BB962C8B-B14F-4D97-AF65-F5344CB8AC3E}">
        <p14:creationId xmlns:p14="http://schemas.microsoft.com/office/powerpoint/2010/main" val="7854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6D8C8-D509-EBC8-8AF3-51D53055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134C6-1257-53A6-4C4A-0C85AF37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What you will implement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8AA80-AB63-6120-9C39-3E072891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52800"/>
          </a:xfrm>
        </p:spPr>
        <p:txBody>
          <a:bodyPr>
            <a:normAutofit/>
          </a:bodyPr>
          <a:lstStyle/>
          <a:p>
            <a:r>
              <a:rPr lang="en-US" sz="2000" dirty="0"/>
              <a:t>Several helper functions for the data structures we use</a:t>
            </a:r>
          </a:p>
          <a:p>
            <a:r>
              <a:rPr lang="en-US" sz="2000" dirty="0"/>
              <a:t>Gameplay logic for guessing an animal, adding a new animal to the decision tree, undoing and redoing tree edits</a:t>
            </a:r>
          </a:p>
          <a:p>
            <a:r>
              <a:rPr lang="en-US" sz="2000" dirty="0"/>
              <a:t>Utilities for displaying guess statistics and checking the integrity of the tree</a:t>
            </a:r>
          </a:p>
        </p:txBody>
      </p:sp>
    </p:spTree>
    <p:extLst>
      <p:ext uri="{BB962C8B-B14F-4D97-AF65-F5344CB8AC3E}">
        <p14:creationId xmlns:p14="http://schemas.microsoft.com/office/powerpoint/2010/main" val="255174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27DA8-E63E-952A-E494-8C20E565D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7377DF-BD5C-B14C-3F8E-F03AB25C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Data Structures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3E4183-CE22-7845-4CB4-72CE1FC4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18" y="1219200"/>
            <a:ext cx="8229600" cy="3714750"/>
          </a:xfrm>
        </p:spPr>
        <p:txBody>
          <a:bodyPr>
            <a:normAutofit/>
          </a:bodyPr>
          <a:lstStyle/>
          <a:p>
            <a:r>
              <a:rPr lang="en-US" sz="2000" dirty="0"/>
              <a:t>Tree: for storing questions and animals that correspond to each question</a:t>
            </a:r>
          </a:p>
          <a:p>
            <a:pPr lvl="1"/>
            <a:r>
              <a:rPr lang="en-US" sz="1600" dirty="0"/>
              <a:t>Each node in the tree is an animal node or a question node</a:t>
            </a:r>
          </a:p>
          <a:p>
            <a:r>
              <a:rPr lang="en-US" sz="2000" dirty="0"/>
              <a:t>Stack: for storing the information for undo and redo operations</a:t>
            </a:r>
          </a:p>
          <a:p>
            <a:pPr lvl="1"/>
            <a:r>
              <a:rPr lang="en-US" sz="1600" dirty="0"/>
              <a:t>There are 2 stacks: the undo stack and the redo stack</a:t>
            </a:r>
          </a:p>
          <a:p>
            <a:r>
              <a:rPr lang="en-US" sz="2000" dirty="0"/>
              <a:t>Hash Table: For storing statistics about each animal</a:t>
            </a:r>
          </a:p>
          <a:p>
            <a:pPr lvl="1"/>
            <a:r>
              <a:rPr lang="en-US" sz="1600" dirty="0"/>
              <a:t>The key is the animal name, and the value is a struct that stores the number of times the animal was guessed and the number of times the guess was correct </a:t>
            </a:r>
          </a:p>
          <a:p>
            <a:r>
              <a:rPr lang="en-US" sz="2000" dirty="0"/>
              <a:t>Queue: to help with tree traversal during integrity checking</a:t>
            </a:r>
          </a:p>
          <a:p>
            <a:pPr lvl="1"/>
            <a:r>
              <a:rPr lang="en-US" sz="1600" dirty="0"/>
              <a:t>THIS IS IMPLEMENTED FOR YOU. You will just have to worry about using it correctly</a:t>
            </a:r>
          </a:p>
        </p:txBody>
      </p:sp>
    </p:spTree>
    <p:extLst>
      <p:ext uri="{BB962C8B-B14F-4D97-AF65-F5344CB8AC3E}">
        <p14:creationId xmlns:p14="http://schemas.microsoft.com/office/powerpoint/2010/main" val="422105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7949C-5A3D-0E19-F9EE-94174D6A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4A96CC-F8BE-155E-C1AE-A17B9218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Interacting with the GUI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45AA91-BA16-EB86-E8E5-322F1C56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18" y="1219200"/>
            <a:ext cx="8229600" cy="3352800"/>
          </a:xfrm>
        </p:spPr>
        <p:txBody>
          <a:bodyPr>
            <a:normAutofit/>
          </a:bodyPr>
          <a:lstStyle/>
          <a:p>
            <a:r>
              <a:rPr lang="en-US" sz="2000" dirty="0" err="1"/>
              <a:t>main.c</a:t>
            </a:r>
            <a:r>
              <a:rPr lang="en-US" sz="2000" dirty="0"/>
              <a:t> contains functions you can use to program the GUI</a:t>
            </a:r>
          </a:p>
          <a:p>
            <a:pPr lvl="1"/>
            <a:r>
              <a:rPr lang="en-US" sz="1600" dirty="0" err="1"/>
              <a:t>Visualize.c</a:t>
            </a:r>
            <a:r>
              <a:rPr lang="en-US" sz="1600" dirty="0"/>
              <a:t> has some too, but you don’t really need those</a:t>
            </a:r>
          </a:p>
          <a:p>
            <a:r>
              <a:rPr lang="en-US" sz="2000" dirty="0"/>
              <a:t>Use the GUI functions to create a nice interface</a:t>
            </a:r>
          </a:p>
          <a:p>
            <a:r>
              <a:rPr lang="en-US" sz="2000" dirty="0"/>
              <a:t>For </a:t>
            </a:r>
            <a:r>
              <a:rPr lang="en-US" sz="2000" dirty="0" err="1"/>
              <a:t>Gradescope</a:t>
            </a:r>
            <a:r>
              <a:rPr lang="en-US" sz="2000" dirty="0"/>
              <a:t>/test case purposes, we will only look at your backend implementation (not the GUI)</a:t>
            </a:r>
          </a:p>
          <a:p>
            <a:r>
              <a:rPr lang="en-US" sz="2000" dirty="0"/>
              <a:t>For lab checkouts (spoiler!!), I will look at your GUI, so you should have something reasonable there</a:t>
            </a:r>
          </a:p>
        </p:txBody>
      </p:sp>
    </p:spTree>
    <p:extLst>
      <p:ext uri="{BB962C8B-B14F-4D97-AF65-F5344CB8AC3E}">
        <p14:creationId xmlns:p14="http://schemas.microsoft.com/office/powerpoint/2010/main" val="37065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DFAA1-C53B-C7DE-BB1C-42F14C6E0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E073-81B8-672A-8CA0-7D87E43C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76" y="489685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Non-GUI test cases (IMPORTANT FOR YOUR DEBUGGING!!!)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234EE8-EA3A-38C3-6CC1-F1E29FC9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401"/>
            <a:ext cx="8229600" cy="3453666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test.c</a:t>
            </a:r>
            <a:r>
              <a:rPr lang="en-US" sz="2000" dirty="0"/>
              <a:t> contains test functions to test specific features of your internal logic</a:t>
            </a:r>
          </a:p>
          <a:p>
            <a:r>
              <a:rPr lang="en-US" sz="2000" dirty="0"/>
              <a:t>To run your program WITHOUT a GUI (only running test cases), uncomment the lines around 189 in </a:t>
            </a:r>
            <a:r>
              <a:rPr lang="en-US" sz="2000" dirty="0" err="1"/>
              <a:t>test.c</a:t>
            </a:r>
            <a:endParaRPr lang="en-US" sz="2000" dirty="0"/>
          </a:p>
          <a:p>
            <a:pPr lvl="1"/>
            <a:r>
              <a:rPr lang="en-US" sz="1600" dirty="0"/>
              <a:t>These lines call </a:t>
            </a:r>
            <a:r>
              <a:rPr lang="en-US" sz="1600" dirty="0" err="1"/>
              <a:t>test_main</a:t>
            </a:r>
            <a:r>
              <a:rPr lang="en-US" sz="1600" dirty="0"/>
              <a:t>(), a function you can find in </a:t>
            </a:r>
            <a:r>
              <a:rPr lang="en-US" sz="1600" dirty="0" err="1"/>
              <a:t>test.c</a:t>
            </a:r>
            <a:endParaRPr lang="en-US" sz="1600" dirty="0"/>
          </a:p>
          <a:p>
            <a:r>
              <a:rPr lang="en-US" sz="2000" dirty="0" err="1"/>
              <a:t>test.c</a:t>
            </a:r>
            <a:r>
              <a:rPr lang="en-US" sz="2000" dirty="0"/>
              <a:t> cases are NOT the </a:t>
            </a:r>
            <a:r>
              <a:rPr lang="en-US" sz="2000" dirty="0" err="1"/>
              <a:t>Gradescope</a:t>
            </a:r>
            <a:r>
              <a:rPr lang="en-US" sz="2000" dirty="0"/>
              <a:t> cases: these are meant to help you with debugging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Vscode</a:t>
            </a:r>
            <a:r>
              <a:rPr lang="en-US" sz="2000" dirty="0"/>
              <a:t> debugger tool doesn’t really like the GUI interface. You can try to debug with it, but it may not be that helpful.  </a:t>
            </a:r>
            <a:r>
              <a:rPr lang="en-US" sz="2000" dirty="0" err="1"/>
              <a:t>Vscode</a:t>
            </a:r>
            <a:r>
              <a:rPr lang="en-US" sz="2000" dirty="0"/>
              <a:t> debugging should be normal for running the </a:t>
            </a:r>
            <a:r>
              <a:rPr lang="en-US" sz="2000" dirty="0" err="1"/>
              <a:t>test_main</a:t>
            </a:r>
            <a:r>
              <a:rPr lang="en-US" sz="2000" dirty="0"/>
              <a:t>() stuff, however</a:t>
            </a:r>
          </a:p>
        </p:txBody>
      </p:sp>
    </p:spTree>
    <p:extLst>
      <p:ext uri="{BB962C8B-B14F-4D97-AF65-F5344CB8AC3E}">
        <p14:creationId xmlns:p14="http://schemas.microsoft.com/office/powerpoint/2010/main" val="94434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B0177-4802-A9B5-CA43-07EA4253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05DE8B-B93C-933E-5B0C-063DC67A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76" y="489685"/>
            <a:ext cx="8229600" cy="710465"/>
          </a:xfrm>
        </p:spPr>
        <p:txBody>
          <a:bodyPr>
            <a:normAutofit/>
          </a:bodyPr>
          <a:lstStyle/>
          <a:p>
            <a:r>
              <a:rPr lang="en-US" sz="3200" dirty="0"/>
              <a:t>Memory and </a:t>
            </a:r>
            <a:r>
              <a:rPr lang="en-US" sz="3200" dirty="0" err="1"/>
              <a:t>Valgrind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30199B-396D-4017-3F9C-7F64433B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2895600"/>
          </a:xfrm>
        </p:spPr>
        <p:txBody>
          <a:bodyPr>
            <a:normAutofit/>
          </a:bodyPr>
          <a:lstStyle/>
          <a:p>
            <a:r>
              <a:rPr lang="en-US" sz="2000" dirty="0"/>
              <a:t>A big part of this lab is avoiding memory leaks!</a:t>
            </a:r>
          </a:p>
          <a:p>
            <a:r>
              <a:rPr lang="en-US" sz="2000" dirty="0"/>
              <a:t>Make sure you are using </a:t>
            </a:r>
            <a:r>
              <a:rPr lang="en-US" sz="2000" dirty="0" err="1"/>
              <a:t>Valgrind</a:t>
            </a:r>
            <a:r>
              <a:rPr lang="en-US" sz="2000" dirty="0"/>
              <a:t> to check for them!!!</a:t>
            </a:r>
          </a:p>
          <a:p>
            <a:r>
              <a:rPr lang="en-US" sz="2000" dirty="0"/>
              <a:t>When you write code, </a:t>
            </a:r>
            <a:r>
              <a:rPr lang="en-US" sz="2000" i="1" dirty="0"/>
              <a:t>think carefully</a:t>
            </a:r>
            <a:r>
              <a:rPr lang="en-US" sz="2000" dirty="0"/>
              <a:t> and </a:t>
            </a:r>
            <a:r>
              <a:rPr lang="en-US" sz="2000" i="1" dirty="0"/>
              <a:t>be intentional</a:t>
            </a:r>
            <a:r>
              <a:rPr lang="en-US" sz="2000" dirty="0"/>
              <a:t> about what memory is allocated, where in the code it is allocated, and where in the code it should be freed</a:t>
            </a:r>
          </a:p>
        </p:txBody>
      </p:sp>
    </p:spTree>
    <p:extLst>
      <p:ext uri="{BB962C8B-B14F-4D97-AF65-F5344CB8AC3E}">
        <p14:creationId xmlns:p14="http://schemas.microsoft.com/office/powerpoint/2010/main" val="172151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38E1F-0FD7-3D34-E373-CF3405E51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5D3467-4BAE-2928-5A1F-70998668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76" y="489685"/>
            <a:ext cx="8229600" cy="710465"/>
          </a:xfrm>
        </p:spPr>
        <p:txBody>
          <a:bodyPr>
            <a:normAutofit/>
          </a:bodyPr>
          <a:lstStyle/>
          <a:p>
            <a:r>
              <a:rPr lang="en-US" sz="3200" dirty="0"/>
              <a:t>Lab Checkouts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77679-4C2A-0A38-1874-96800E59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581400"/>
          </a:xfrm>
        </p:spPr>
        <p:txBody>
          <a:bodyPr>
            <a:normAutofit/>
          </a:bodyPr>
          <a:lstStyle/>
          <a:p>
            <a:r>
              <a:rPr lang="en-US" sz="2000" dirty="0"/>
              <a:t>We are doing checkouts with Allison for this lab</a:t>
            </a:r>
          </a:p>
          <a:p>
            <a:r>
              <a:rPr lang="en-US" sz="2000" dirty="0"/>
              <a:t>You will come to recitation, and I will check your code and ask you a few questions about it</a:t>
            </a:r>
          </a:p>
          <a:p>
            <a:r>
              <a:rPr lang="en-US" sz="2000" dirty="0"/>
              <a:t>If you are in the 12-1 recitation: I can’t do all your checkouts in this one hour lol. Be ready to attend 10-11 recitation, 11-12 in this room, or my office hours to do the checkout.</a:t>
            </a:r>
          </a:p>
          <a:p>
            <a:pPr lvl="1"/>
            <a:r>
              <a:rPr lang="en-US" sz="1600" dirty="0"/>
              <a:t>I will figure out the actual logistics of this later, keep an eye out for that</a:t>
            </a:r>
          </a:p>
          <a:p>
            <a:r>
              <a:rPr lang="en-US" sz="2000" dirty="0"/>
              <a:t>If you are signed up for 10-11 but show up for 12-1: you will be checked out in the 10-11 slot for that week</a:t>
            </a:r>
          </a:p>
        </p:txBody>
      </p:sp>
    </p:spTree>
    <p:extLst>
      <p:ext uri="{BB962C8B-B14F-4D97-AF65-F5344CB8AC3E}">
        <p14:creationId xmlns:p14="http://schemas.microsoft.com/office/powerpoint/2010/main" val="352920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418EC-72D5-E3ED-02F7-1662E5950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979E2-A8B7-3ED2-10CC-6A88AC18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76" y="489685"/>
            <a:ext cx="8229600" cy="710465"/>
          </a:xfrm>
        </p:spPr>
        <p:txBody>
          <a:bodyPr>
            <a:normAutofit/>
          </a:bodyPr>
          <a:lstStyle/>
          <a:p>
            <a:r>
              <a:rPr lang="en-US" sz="3200" dirty="0"/>
              <a:t>Some Final Notes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7F2435-FBD8-A7A0-9A87-C9C7AEF7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581400"/>
          </a:xfrm>
        </p:spPr>
        <p:txBody>
          <a:bodyPr>
            <a:normAutofit/>
          </a:bodyPr>
          <a:lstStyle/>
          <a:p>
            <a:r>
              <a:rPr lang="en-US" sz="2000" dirty="0"/>
              <a:t>Look through the starter code, notice how the </a:t>
            </a:r>
            <a:r>
              <a:rPr lang="en-US" sz="2000" dirty="0" err="1"/>
              <a:t>test_main</a:t>
            </a:r>
            <a:r>
              <a:rPr lang="en-US" sz="2000" dirty="0"/>
              <a:t>() functions in </a:t>
            </a:r>
            <a:r>
              <a:rPr lang="en-US" sz="2000" dirty="0" err="1"/>
              <a:t>test.c</a:t>
            </a:r>
            <a:r>
              <a:rPr lang="en-US" sz="2000" dirty="0"/>
              <a:t> are calling functions and interacting without the GUI</a:t>
            </a:r>
          </a:p>
          <a:p>
            <a:r>
              <a:rPr lang="en-US" sz="2000" dirty="0"/>
              <a:t>Understand the GUI functions written for you in </a:t>
            </a:r>
            <a:r>
              <a:rPr lang="en-US" sz="2000" dirty="0" err="1"/>
              <a:t>main.c</a:t>
            </a:r>
            <a:r>
              <a:rPr lang="en-US" sz="2000" dirty="0"/>
              <a:t> (and notice the code you will have to uncomment when you’re ready)</a:t>
            </a:r>
          </a:p>
          <a:p>
            <a:r>
              <a:rPr lang="en-US" sz="2000" dirty="0"/>
              <a:t>If you don’t understand the point of a low-level function, you can skip it and come back to it once the scope of the project makes more sense to you</a:t>
            </a:r>
          </a:p>
          <a:p>
            <a:pPr lvl="1"/>
            <a:r>
              <a:rPr lang="en-US" sz="1600" dirty="0"/>
              <a:t>That’s a big benefit of modular coding: you can write it in whatever order you want!</a:t>
            </a:r>
          </a:p>
        </p:txBody>
      </p:sp>
    </p:spTree>
    <p:extLst>
      <p:ext uri="{BB962C8B-B14F-4D97-AF65-F5344CB8AC3E}">
        <p14:creationId xmlns:p14="http://schemas.microsoft.com/office/powerpoint/2010/main" val="269756254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Dark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Light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White Backgrou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6263</TotalTime>
  <Words>736</Words>
  <Application>Microsoft Macintosh PowerPoint</Application>
  <PresentationFormat>On-screen Show (16:9)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16-9 Cover</vt:lpstr>
      <vt:lpstr>16-9 Dark Background</vt:lpstr>
      <vt:lpstr>16-9 Light Background</vt:lpstr>
      <vt:lpstr>16-9 White Backgroud</vt:lpstr>
      <vt:lpstr>PowerPoint Presentation</vt:lpstr>
      <vt:lpstr>What it is</vt:lpstr>
      <vt:lpstr>What you will implement</vt:lpstr>
      <vt:lpstr>Data Structures</vt:lpstr>
      <vt:lpstr>Interacting with the GUI</vt:lpstr>
      <vt:lpstr>Non-GUI test cases (IMPORTANT FOR YOUR DEBUGGING!!!)</vt:lpstr>
      <vt:lpstr>Memory and Valgrind</vt:lpstr>
      <vt:lpstr>Lab Checkouts</vt:lpstr>
      <vt:lpstr>Some Final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Seigler, Allison</cp:lastModifiedBy>
  <cp:revision>416</cp:revision>
  <cp:lastPrinted>2011-01-24T02:49:42Z</cp:lastPrinted>
  <dcterms:created xsi:type="dcterms:W3CDTF">2011-06-30T15:04:08Z</dcterms:created>
  <dcterms:modified xsi:type="dcterms:W3CDTF">2026-03-25T06:15:16Z</dcterms:modified>
  <cp:category/>
</cp:coreProperties>
</file>